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71" r:id="rId5"/>
    <p:sldId id="273" r:id="rId6"/>
    <p:sldId id="256" r:id="rId7"/>
    <p:sldId id="274" r:id="rId8"/>
    <p:sldId id="265" r:id="rId9"/>
    <p:sldId id="266" r:id="rId10"/>
    <p:sldId id="264" r:id="rId11"/>
    <p:sldId id="272" r:id="rId12"/>
    <p:sldId id="275" r:id="rId13"/>
    <p:sldId id="276" r:id="rId14"/>
    <p:sldId id="277"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B3D3C"/>
    <a:srgbClr val="3A3C3B"/>
    <a:srgbClr val="62AF3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A7D4F-6307-47F3-8042-CEAE0173D175}" v="36" dt="2023-03-02T09:26:34.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napToObjects="1">
      <p:cViewPr varScale="1">
        <p:scale>
          <a:sx n="67" d="100"/>
          <a:sy n="67" d="100"/>
        </p:scale>
        <p:origin x="1284"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DCA3C-2C2A-48C7-8943-4C4BA0B4EA3B}" type="datetimeFigureOut">
              <a:rPr lang="en-GB" smtClean="0"/>
              <a:t>16/03/2023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0C5B03-0EF5-4BB2-AE30-67A17A1C2CDF}" type="slidenum">
              <a:rPr lang="en-GB" smtClean="0"/>
              <a:t>‹#›</a:t>
            </a:fld>
            <a:endParaRPr lang="en-GB"/>
          </a:p>
        </p:txBody>
      </p:sp>
    </p:spTree>
    <p:extLst>
      <p:ext uri="{BB962C8B-B14F-4D97-AF65-F5344CB8AC3E}">
        <p14:creationId xmlns:p14="http://schemas.microsoft.com/office/powerpoint/2010/main" val="293438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219D4FE-C074-46D4-B7B0-893C0ADBE6F4}" type="datetime1">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651566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99CD398-2183-4ED6-9CAA-CDDFAC8B3DE3}" type="datetime1">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38980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DECFE04-B863-4276-B0AF-FADF7D4A463B}" type="datetime1">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273051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E1BC70A-9DB2-42A6-9392-B5E26D7EF414}" type="datetime1">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132018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DD86EED-4AB4-4DF0-9A79-EDA37E005417}" type="datetime1">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373675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7C97ED-43AB-406B-9091-E9398B1B7B3B}" type="datetime1">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30811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1137E512-581B-417E-A01E-2EFD4E2EC3F6}" type="datetime1">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3817789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FA55F36-9527-4FA8-A159-138422D7E410}" type="datetime1">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222452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388AF-747C-4AE7-A55D-07D1433F880B}" type="datetime1">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778454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BF7070-483C-449A-ACF6-5CFB868AF3D0}" type="datetime1">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386097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C7C3DB1-9334-41EE-9D8C-A7E5DF406BED}" type="datetime1">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88919-3C7E-C448-A94B-86B7E5555185}" type="slidenum">
              <a:rPr lang="en-US" smtClean="0"/>
              <a:t>‹#›</a:t>
            </a:fld>
            <a:endParaRPr lang="en-US"/>
          </a:p>
        </p:txBody>
      </p:sp>
    </p:spTree>
    <p:extLst>
      <p:ext uri="{BB962C8B-B14F-4D97-AF65-F5344CB8AC3E}">
        <p14:creationId xmlns:p14="http://schemas.microsoft.com/office/powerpoint/2010/main" val="1224076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BBB90-8859-4666-B726-66FF24567EF4}" type="datetime1">
              <a:rPr lang="en-US" smtClean="0"/>
              <a:t>3/16/2023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88919-3C7E-C448-A94B-86B7E5555185}" type="slidenum">
              <a:rPr lang="en-US" smtClean="0"/>
              <a:t>‹#›</a:t>
            </a:fld>
            <a:endParaRPr lang="en-US"/>
          </a:p>
        </p:txBody>
      </p:sp>
    </p:spTree>
    <p:extLst>
      <p:ext uri="{BB962C8B-B14F-4D97-AF65-F5344CB8AC3E}">
        <p14:creationId xmlns:p14="http://schemas.microsoft.com/office/powerpoint/2010/main" val="258330019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hyperlink" Target="https://www.gov.uk/government/statistics/mortgage-and-landlord-possession-statistics-october-to-december-202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a:t>				</a:t>
            </a:r>
            <a:r>
              <a:rPr lang="en-GB" b="1" u="sng"/>
              <a:t>Cost of living</a:t>
            </a:r>
            <a:endParaRPr lang="en-GB" b="1" u="sng" dirty="0"/>
          </a:p>
        </p:txBody>
      </p:sp>
      <p:sp>
        <p:nvSpPr>
          <p:cNvPr id="2" name="TextBox 1">
            <a:extLst>
              <a:ext uri="{FF2B5EF4-FFF2-40B4-BE49-F238E27FC236}">
                <a16:creationId xmlns:a16="http://schemas.microsoft.com/office/drawing/2014/main" id="{DCCDC362-0F70-1475-FFCE-E8DD93E65E50}"/>
              </a:ext>
            </a:extLst>
          </p:cNvPr>
          <p:cNvSpPr txBox="1"/>
          <p:nvPr/>
        </p:nvSpPr>
        <p:spPr>
          <a:xfrm>
            <a:off x="821635" y="1667591"/>
            <a:ext cx="7699513" cy="1477328"/>
          </a:xfrm>
          <a:prstGeom prst="rect">
            <a:avLst/>
          </a:prstGeom>
          <a:noFill/>
        </p:spPr>
        <p:txBody>
          <a:bodyPr wrap="square" rtlCol="0">
            <a:spAutoFit/>
          </a:bodyPr>
          <a:lstStyle/>
          <a:p>
            <a:pPr algn="ctr"/>
            <a:r>
              <a:rPr lang="en-GB" dirty="0"/>
              <a:t>There has been a long and persistent level of poverty and inequality in the UK, and especially in Wales</a:t>
            </a:r>
          </a:p>
          <a:p>
            <a:pPr algn="ctr"/>
            <a:endParaRPr lang="en-GB" dirty="0"/>
          </a:p>
          <a:p>
            <a:pPr algn="ctr"/>
            <a:r>
              <a:rPr lang="en-GB" dirty="0"/>
              <a:t>The pandemic and the cost of living crisis have exacerbated and amplified this, and have lent a foghorn to the issues surrounding social justice</a:t>
            </a:r>
          </a:p>
        </p:txBody>
      </p:sp>
      <p:pic>
        <p:nvPicPr>
          <p:cNvPr id="8" name="Picture 7" descr="Diagram&#10;&#10;Description automatically generated with medium confidence">
            <a:extLst>
              <a:ext uri="{FF2B5EF4-FFF2-40B4-BE49-F238E27FC236}">
                <a16:creationId xmlns:a16="http://schemas.microsoft.com/office/drawing/2014/main" id="{E7414D2B-A05F-C442-F24F-AF8A42429560}"/>
              </a:ext>
            </a:extLst>
          </p:cNvPr>
          <p:cNvPicPr>
            <a:picLocks noChangeAspect="1"/>
          </p:cNvPicPr>
          <p:nvPr/>
        </p:nvPicPr>
        <p:blipFill>
          <a:blip r:embed="rId4"/>
          <a:stretch>
            <a:fillRect/>
          </a:stretch>
        </p:blipFill>
        <p:spPr>
          <a:xfrm>
            <a:off x="0" y="3225800"/>
            <a:ext cx="5905500" cy="2943225"/>
          </a:xfrm>
          <a:prstGeom prst="rect">
            <a:avLst/>
          </a:prstGeom>
        </p:spPr>
      </p:pic>
      <p:sp>
        <p:nvSpPr>
          <p:cNvPr id="6" name="TextBox 5">
            <a:extLst>
              <a:ext uri="{FF2B5EF4-FFF2-40B4-BE49-F238E27FC236}">
                <a16:creationId xmlns:a16="http://schemas.microsoft.com/office/drawing/2014/main" id="{71F1E851-8508-B62E-6CAA-B4A138378C1D}"/>
              </a:ext>
            </a:extLst>
          </p:cNvPr>
          <p:cNvSpPr txBox="1"/>
          <p:nvPr/>
        </p:nvSpPr>
        <p:spPr>
          <a:xfrm>
            <a:off x="5903511" y="3640841"/>
            <a:ext cx="2676054" cy="2031325"/>
          </a:xfrm>
          <a:prstGeom prst="rect">
            <a:avLst/>
          </a:prstGeom>
          <a:noFill/>
        </p:spPr>
        <p:txBody>
          <a:bodyPr wrap="square" rtlCol="0">
            <a:spAutoFit/>
          </a:bodyPr>
          <a:lstStyle/>
          <a:p>
            <a:r>
              <a:rPr lang="en-GB" dirty="0"/>
              <a:t>‘When a person’s resources (mainly their material resources) are not sufficient to meet their minimum needs (including social participation).’ </a:t>
            </a:r>
          </a:p>
        </p:txBody>
      </p:sp>
    </p:spTree>
    <p:extLst>
      <p:ext uri="{BB962C8B-B14F-4D97-AF65-F5344CB8AC3E}">
        <p14:creationId xmlns:p14="http://schemas.microsoft.com/office/powerpoint/2010/main" val="3193179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housing</a:t>
            </a:r>
          </a:p>
        </p:txBody>
      </p:sp>
      <p:sp>
        <p:nvSpPr>
          <p:cNvPr id="6" name="TextBox 5">
            <a:extLst>
              <a:ext uri="{FF2B5EF4-FFF2-40B4-BE49-F238E27FC236}">
                <a16:creationId xmlns:a16="http://schemas.microsoft.com/office/drawing/2014/main" id="{CFEA2964-C31B-74CF-967E-2E2546A9EA5D}"/>
              </a:ext>
            </a:extLst>
          </p:cNvPr>
          <p:cNvSpPr txBox="1"/>
          <p:nvPr/>
        </p:nvSpPr>
        <p:spPr>
          <a:xfrm>
            <a:off x="556591" y="1877360"/>
            <a:ext cx="7924800" cy="4801314"/>
          </a:xfrm>
          <a:prstGeom prst="rect">
            <a:avLst/>
          </a:prstGeom>
          <a:noFill/>
        </p:spPr>
        <p:txBody>
          <a:bodyPr wrap="square" rtlCol="0">
            <a:spAutoFit/>
          </a:bodyPr>
          <a:lstStyle/>
          <a:p>
            <a:r>
              <a:rPr lang="en-GB" dirty="0"/>
              <a:t>The Department for Levelling Up, Housing and Communities’ (DLUHC) English Housing Survey 2020/21 found a quarter of private and social renters said they found it either </a:t>
            </a:r>
            <a:r>
              <a:rPr lang="en-GB" b="1" dirty="0"/>
              <a:t>fairly or very difficult to afford their rent</a:t>
            </a:r>
            <a:r>
              <a:rPr lang="en-GB" dirty="0"/>
              <a:t>. </a:t>
            </a:r>
          </a:p>
          <a:p>
            <a:endParaRPr lang="en-GB" dirty="0"/>
          </a:p>
          <a:p>
            <a:r>
              <a:rPr lang="en-GB" dirty="0"/>
              <a:t>Around 6% of owner-occupiers with mortgages said they found it fairly or very difficult to keep up with mortgage payments. Research published by Ipsos in June 2022 recorded ‘a significant proportion of Britons’ were ‘worried about their ability to pay their rent or mortgage’.</a:t>
            </a:r>
          </a:p>
          <a:p>
            <a:endParaRPr lang="en-GB" dirty="0"/>
          </a:p>
          <a:p>
            <a:r>
              <a:rPr lang="en-GB" b="1" dirty="0"/>
              <a:t>Things have become worse over the last year as the cost of living has taken hold</a:t>
            </a:r>
            <a:r>
              <a:rPr lang="en-GB" dirty="0"/>
              <a:t>.</a:t>
            </a:r>
          </a:p>
          <a:p>
            <a:endParaRPr lang="en-GB" dirty="0"/>
          </a:p>
          <a:p>
            <a:r>
              <a:rPr lang="en-GB" dirty="0"/>
              <a:t>As of January 2023, more than one in eight people (13 per cent) who own their home with a mortgage reported that they are concerned that they might </a:t>
            </a:r>
          </a:p>
          <a:p>
            <a:r>
              <a:rPr lang="en-GB" dirty="0"/>
              <a:t>lose their home over the next three months. </a:t>
            </a:r>
          </a:p>
          <a:p>
            <a:endParaRPr lang="en-GB" dirty="0"/>
          </a:p>
          <a:p>
            <a:r>
              <a:rPr lang="en-GB" dirty="0"/>
              <a:t>Nearly one in five private renters (19 per cent) report that they are concerned about the prospect of being evicted. </a:t>
            </a:r>
          </a:p>
        </p:txBody>
      </p:sp>
    </p:spTree>
    <p:extLst>
      <p:ext uri="{BB962C8B-B14F-4D97-AF65-F5344CB8AC3E}">
        <p14:creationId xmlns:p14="http://schemas.microsoft.com/office/powerpoint/2010/main" val="724731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housing</a:t>
            </a:r>
          </a:p>
        </p:txBody>
      </p:sp>
      <p:sp>
        <p:nvSpPr>
          <p:cNvPr id="8" name="TextBox 7">
            <a:extLst>
              <a:ext uri="{FF2B5EF4-FFF2-40B4-BE49-F238E27FC236}">
                <a16:creationId xmlns:a16="http://schemas.microsoft.com/office/drawing/2014/main" id="{F2579B34-A7C4-6790-D83D-1C35FE5602B2}"/>
              </a:ext>
            </a:extLst>
          </p:cNvPr>
          <p:cNvSpPr txBox="1"/>
          <p:nvPr/>
        </p:nvSpPr>
        <p:spPr>
          <a:xfrm>
            <a:off x="755374" y="1771832"/>
            <a:ext cx="7275443" cy="2585323"/>
          </a:xfrm>
          <a:prstGeom prst="rect">
            <a:avLst/>
          </a:prstGeom>
          <a:noFill/>
        </p:spPr>
        <p:txBody>
          <a:bodyPr wrap="square">
            <a:spAutoFit/>
          </a:bodyPr>
          <a:lstStyle/>
          <a:p>
            <a:pPr algn="l" fontAlgn="base"/>
            <a:r>
              <a:rPr lang="en-GB" b="0" i="0" dirty="0">
                <a:solidFill>
                  <a:srgbClr val="121212"/>
                </a:solidFill>
                <a:effectLst/>
                <a:latin typeface="GuardianTextEgyptian"/>
              </a:rPr>
              <a:t>The homeless charity Shelter have warned that at the end of </a:t>
            </a:r>
            <a:r>
              <a:rPr lang="en-GB" dirty="0">
                <a:solidFill>
                  <a:srgbClr val="121212"/>
                </a:solidFill>
                <a:latin typeface="GuardianTextEgyptian"/>
              </a:rPr>
              <a:t>2022</a:t>
            </a:r>
            <a:r>
              <a:rPr lang="en-GB" b="0" i="0" dirty="0">
                <a:solidFill>
                  <a:srgbClr val="121212"/>
                </a:solidFill>
                <a:effectLst/>
                <a:latin typeface="GuardianTextEgyptian"/>
              </a:rPr>
              <a:t> one in 12 private renters in England– equivalent to 941,000 people – were under threat of eviction. </a:t>
            </a:r>
          </a:p>
          <a:p>
            <a:pPr algn="l" fontAlgn="base"/>
            <a:endParaRPr lang="en-GB" b="0" i="0" dirty="0">
              <a:solidFill>
                <a:srgbClr val="121212"/>
              </a:solidFill>
              <a:effectLst/>
              <a:latin typeface="GuardianTextEgyptian"/>
            </a:endParaRPr>
          </a:p>
          <a:p>
            <a:pPr algn="l" fontAlgn="base"/>
            <a:r>
              <a:rPr lang="en-GB" b="0" i="0" dirty="0">
                <a:solidFill>
                  <a:srgbClr val="121212"/>
                </a:solidFill>
                <a:effectLst/>
                <a:latin typeface="GuardianTextEgyptian"/>
              </a:rPr>
              <a:t>The Ministry of Justice’s latest </a:t>
            </a:r>
            <a:r>
              <a:rPr lang="en-GB" b="0" i="0" u="none" strike="noStrike" dirty="0">
                <a:solidFill>
                  <a:srgbClr val="C70000"/>
                </a:solidFill>
                <a:effectLst/>
                <a:latin typeface="GuardianTextEgyptian"/>
                <a:hlinkClick r:id="rId4"/>
              </a:rPr>
              <a:t>mortgage and landlord repossession statistics</a:t>
            </a:r>
            <a:r>
              <a:rPr lang="en-GB" b="0" i="0" dirty="0">
                <a:solidFill>
                  <a:srgbClr val="121212"/>
                </a:solidFill>
                <a:effectLst/>
                <a:latin typeface="GuardianTextEgyptian"/>
              </a:rPr>
              <a:t>, which cover October to December 2022, show that claims by </a:t>
            </a:r>
            <a:r>
              <a:rPr lang="en-GB" b="1" i="0" dirty="0">
                <a:solidFill>
                  <a:srgbClr val="121212"/>
                </a:solidFill>
                <a:effectLst/>
                <a:latin typeface="GuardianTextEgyptian"/>
              </a:rPr>
              <a:t>private landlords to repossess their properties for rental arrears were up by 59%, while accelerated procedures – so-called no-fault evictions – surged by 193% in the same quarter in 2021.</a:t>
            </a:r>
          </a:p>
        </p:txBody>
      </p:sp>
    </p:spTree>
    <p:extLst>
      <p:ext uri="{BB962C8B-B14F-4D97-AF65-F5344CB8AC3E}">
        <p14:creationId xmlns:p14="http://schemas.microsoft.com/office/powerpoint/2010/main" val="1022304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housing</a:t>
            </a:r>
          </a:p>
        </p:txBody>
      </p:sp>
      <p:sp>
        <p:nvSpPr>
          <p:cNvPr id="2" name="TextBox 1">
            <a:extLst>
              <a:ext uri="{FF2B5EF4-FFF2-40B4-BE49-F238E27FC236}">
                <a16:creationId xmlns:a16="http://schemas.microsoft.com/office/drawing/2014/main" id="{AAF4D6A1-629B-C97F-2950-4915E378C4E1}"/>
              </a:ext>
            </a:extLst>
          </p:cNvPr>
          <p:cNvSpPr txBox="1"/>
          <p:nvPr/>
        </p:nvSpPr>
        <p:spPr>
          <a:xfrm>
            <a:off x="490330" y="1660783"/>
            <a:ext cx="8321481" cy="5355312"/>
          </a:xfrm>
          <a:prstGeom prst="rect">
            <a:avLst/>
          </a:prstGeom>
          <a:noFill/>
        </p:spPr>
        <p:txBody>
          <a:bodyPr wrap="square" rtlCol="0">
            <a:spAutoFit/>
          </a:bodyPr>
          <a:lstStyle/>
          <a:p>
            <a:r>
              <a:rPr lang="en-GB" dirty="0"/>
              <a:t>Overall, according to the Bevan Foundation Winter Snapshot, </a:t>
            </a:r>
          </a:p>
          <a:p>
            <a:endParaRPr lang="en-GB" b="1" dirty="0"/>
          </a:p>
          <a:p>
            <a:r>
              <a:rPr lang="en-GB" b="1" dirty="0"/>
              <a:t>11 per cent of people in Wales are worried about the prospect of losing their home over the next three months. </a:t>
            </a:r>
          </a:p>
          <a:p>
            <a:endParaRPr lang="en-GB" dirty="0"/>
          </a:p>
          <a:p>
            <a:r>
              <a:rPr lang="en-GB" dirty="0"/>
              <a:t>People living in the private rental sector remain the most concerned about losing their home in the next three months and </a:t>
            </a:r>
            <a:r>
              <a:rPr lang="en-GB" b="1" dirty="0"/>
              <a:t>have the highest level of rent arrears</a:t>
            </a:r>
            <a:r>
              <a:rPr lang="en-GB" dirty="0"/>
              <a:t>. </a:t>
            </a:r>
          </a:p>
          <a:p>
            <a:endParaRPr lang="en-GB" dirty="0"/>
          </a:p>
          <a:p>
            <a:r>
              <a:rPr lang="en-GB" dirty="0"/>
              <a:t>Increasingly, people who have been relying on savings, friends and family for financial support are finding this form financial resilience is now totally depleted. </a:t>
            </a:r>
            <a:r>
              <a:rPr lang="en-GB" b="1" dirty="0"/>
              <a:t>People are increasingly relying in credit to </a:t>
            </a:r>
            <a:r>
              <a:rPr lang="en-GB" b="1"/>
              <a:t>fund the essential</a:t>
            </a:r>
            <a:r>
              <a:rPr lang="en-GB" b="1" dirty="0"/>
              <a:t>, day to day cost of living</a:t>
            </a:r>
            <a:r>
              <a:rPr lang="en-GB" dirty="0"/>
              <a:t>. </a:t>
            </a:r>
          </a:p>
          <a:p>
            <a:endParaRPr lang="en-GB" dirty="0"/>
          </a:p>
          <a:p>
            <a:r>
              <a:rPr lang="en-GB" dirty="0"/>
              <a:t>AND this is often the most expensive forms of credit – credit cards and pay day loans.</a:t>
            </a:r>
          </a:p>
          <a:p>
            <a:endParaRPr lang="en-GB" dirty="0"/>
          </a:p>
          <a:p>
            <a:r>
              <a:rPr lang="en-GB" dirty="0"/>
              <a:t>Since May 2021, 25 per cent of Welsh households have borrowed money whilst 12 per cent of Welsh households are at least one month behind on a bill. Low-income households, renters, disabled people, lone parents, and adults aged between 25 and 64 are more likely to be behind on a bill or to have borrowed money than others.</a:t>
            </a:r>
          </a:p>
          <a:p>
            <a:endParaRPr lang="en-GB" dirty="0"/>
          </a:p>
        </p:txBody>
      </p:sp>
    </p:spTree>
    <p:extLst>
      <p:ext uri="{BB962C8B-B14F-4D97-AF65-F5344CB8AC3E}">
        <p14:creationId xmlns:p14="http://schemas.microsoft.com/office/powerpoint/2010/main" val="2362034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a:t>				</a:t>
            </a:r>
            <a:r>
              <a:rPr lang="en-GB" b="1" u="sng"/>
              <a:t>Cost of living</a:t>
            </a:r>
            <a:endParaRPr lang="en-GB" b="1" u="sng" dirty="0"/>
          </a:p>
        </p:txBody>
      </p:sp>
      <p:sp>
        <p:nvSpPr>
          <p:cNvPr id="6" name="TextBox 5">
            <a:extLst>
              <a:ext uri="{FF2B5EF4-FFF2-40B4-BE49-F238E27FC236}">
                <a16:creationId xmlns:a16="http://schemas.microsoft.com/office/drawing/2014/main" id="{C6314EDC-26F4-2B29-4DD3-FFBA9923DB8D}"/>
              </a:ext>
            </a:extLst>
          </p:cNvPr>
          <p:cNvSpPr txBox="1"/>
          <p:nvPr/>
        </p:nvSpPr>
        <p:spPr>
          <a:xfrm>
            <a:off x="689113" y="1660783"/>
            <a:ext cx="7818783" cy="2308324"/>
          </a:xfrm>
          <a:prstGeom prst="rect">
            <a:avLst/>
          </a:prstGeom>
          <a:noFill/>
        </p:spPr>
        <p:txBody>
          <a:bodyPr wrap="square" rtlCol="0">
            <a:spAutoFit/>
          </a:bodyPr>
          <a:lstStyle/>
          <a:p>
            <a:pPr algn="ctr"/>
            <a:r>
              <a:rPr lang="en-GB" dirty="0"/>
              <a:t>UK Poverty data – JRF Joseph Rowntree Foundation</a:t>
            </a:r>
          </a:p>
          <a:p>
            <a:pPr algn="ctr"/>
            <a:endParaRPr lang="en-GB" dirty="0"/>
          </a:p>
          <a:p>
            <a:pPr marL="285750" indent="-285750">
              <a:buFont typeface="Arial" panose="020B0604020202020204" pitchFamily="34" charset="0"/>
              <a:buChar char="•"/>
            </a:pPr>
            <a:r>
              <a:rPr lang="en-GB" dirty="0"/>
              <a:t>13.4 million people living in poverty in the UK in 2020/21</a:t>
            </a:r>
          </a:p>
          <a:p>
            <a:pPr marL="742950" lvl="1" indent="-285750">
              <a:buFont typeface="Arial" panose="020B0604020202020204" pitchFamily="34" charset="0"/>
              <a:buChar char="•"/>
            </a:pPr>
            <a:r>
              <a:rPr lang="en-GB" dirty="0"/>
              <a:t>1 in 5 of the population (20%)</a:t>
            </a:r>
          </a:p>
          <a:p>
            <a:pPr marL="1200150" lvl="2" indent="-285750">
              <a:buFont typeface="Arial" panose="020B0604020202020204" pitchFamily="34" charset="0"/>
              <a:buChar char="•"/>
            </a:pPr>
            <a:r>
              <a:rPr lang="en-GB" dirty="0"/>
              <a:t>7.9 million were working age adults</a:t>
            </a:r>
          </a:p>
          <a:p>
            <a:pPr marL="1200150" lvl="2" indent="-285750">
              <a:buFont typeface="Arial" panose="020B0604020202020204" pitchFamily="34" charset="0"/>
              <a:buChar char="•"/>
            </a:pPr>
            <a:r>
              <a:rPr lang="en-GB" dirty="0"/>
              <a:t>3.9 million were children</a:t>
            </a:r>
          </a:p>
          <a:p>
            <a:pPr marL="1200150" lvl="2" indent="-285750">
              <a:buFont typeface="Arial" panose="020B0604020202020204" pitchFamily="34" charset="0"/>
              <a:buChar char="•"/>
            </a:pPr>
            <a:r>
              <a:rPr lang="en-GB" dirty="0"/>
              <a:t>1.7 million were pensioners</a:t>
            </a:r>
          </a:p>
          <a:p>
            <a:endParaRPr lang="en-GB" dirty="0"/>
          </a:p>
        </p:txBody>
      </p:sp>
      <p:sp>
        <p:nvSpPr>
          <p:cNvPr id="9" name="TextBox 8">
            <a:extLst>
              <a:ext uri="{FF2B5EF4-FFF2-40B4-BE49-F238E27FC236}">
                <a16:creationId xmlns:a16="http://schemas.microsoft.com/office/drawing/2014/main" id="{86625B78-EB86-88A7-A6F0-A697EA9F8C0A}"/>
              </a:ext>
            </a:extLst>
          </p:cNvPr>
          <p:cNvSpPr txBox="1"/>
          <p:nvPr/>
        </p:nvSpPr>
        <p:spPr>
          <a:xfrm>
            <a:off x="689113" y="3876774"/>
            <a:ext cx="7951304" cy="923330"/>
          </a:xfrm>
          <a:prstGeom prst="rect">
            <a:avLst/>
          </a:prstGeom>
          <a:noFill/>
        </p:spPr>
        <p:txBody>
          <a:bodyPr wrap="square" rtlCol="0">
            <a:spAutoFit/>
          </a:bodyPr>
          <a:lstStyle/>
          <a:p>
            <a:r>
              <a:rPr lang="en-GB" b="1" dirty="0">
                <a:solidFill>
                  <a:srgbClr val="FF0000"/>
                </a:solidFill>
              </a:rPr>
              <a:t>Almost one in four people in Wales lives in poverty - which means they are living on less than 60% of the average wage. That is about 700,000 of our fellow citizens. This level of relative poverty has remained unchanged for decade.</a:t>
            </a:r>
          </a:p>
        </p:txBody>
      </p:sp>
      <p:sp>
        <p:nvSpPr>
          <p:cNvPr id="2" name="TextBox 1">
            <a:extLst>
              <a:ext uri="{FF2B5EF4-FFF2-40B4-BE49-F238E27FC236}">
                <a16:creationId xmlns:a16="http://schemas.microsoft.com/office/drawing/2014/main" id="{E2BC9C50-73DD-9C42-81D9-0A8A5CD00F95}"/>
              </a:ext>
            </a:extLst>
          </p:cNvPr>
          <p:cNvSpPr txBox="1"/>
          <p:nvPr/>
        </p:nvSpPr>
        <p:spPr>
          <a:xfrm>
            <a:off x="523459" y="4978347"/>
            <a:ext cx="7686261" cy="1077218"/>
          </a:xfrm>
          <a:prstGeom prst="rect">
            <a:avLst/>
          </a:prstGeom>
          <a:noFill/>
        </p:spPr>
        <p:txBody>
          <a:bodyPr wrap="square" rtlCol="0">
            <a:spAutoFit/>
          </a:bodyPr>
          <a:lstStyle/>
          <a:p>
            <a:pPr algn="ctr"/>
            <a:r>
              <a:rPr lang="en-GB" sz="3200" b="1" dirty="0"/>
              <a:t>This constitutes a public health emergency and has generational impact</a:t>
            </a:r>
          </a:p>
        </p:txBody>
      </p:sp>
    </p:spTree>
    <p:extLst>
      <p:ext uri="{BB962C8B-B14F-4D97-AF65-F5344CB8AC3E}">
        <p14:creationId xmlns:p14="http://schemas.microsoft.com/office/powerpoint/2010/main" val="2838178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a:t>
            </a:r>
          </a:p>
        </p:txBody>
      </p:sp>
      <p:sp>
        <p:nvSpPr>
          <p:cNvPr id="2" name="TextBox 1">
            <a:extLst>
              <a:ext uri="{FF2B5EF4-FFF2-40B4-BE49-F238E27FC236}">
                <a16:creationId xmlns:a16="http://schemas.microsoft.com/office/drawing/2014/main" id="{DCCDC362-0F70-1475-FFCE-E8DD93E65E50}"/>
              </a:ext>
            </a:extLst>
          </p:cNvPr>
          <p:cNvSpPr txBox="1"/>
          <p:nvPr/>
        </p:nvSpPr>
        <p:spPr>
          <a:xfrm>
            <a:off x="821635" y="1667591"/>
            <a:ext cx="7699513" cy="646331"/>
          </a:xfrm>
          <a:prstGeom prst="rect">
            <a:avLst/>
          </a:prstGeom>
          <a:noFill/>
        </p:spPr>
        <p:txBody>
          <a:bodyPr wrap="square" rtlCol="0">
            <a:spAutoFit/>
          </a:bodyPr>
          <a:lstStyle/>
          <a:p>
            <a:pPr algn="ctr"/>
            <a:r>
              <a:rPr lang="en-GB" dirty="0"/>
              <a:t>The cost of living crisis is essentially that costs of our daily life have all gone up, - fuel, food, rent/mortgages etc - but our incomes have not!</a:t>
            </a:r>
          </a:p>
        </p:txBody>
      </p:sp>
      <p:pic>
        <p:nvPicPr>
          <p:cNvPr id="8" name="Picture 7" descr="Chart, histogram">
            <a:extLst>
              <a:ext uri="{FF2B5EF4-FFF2-40B4-BE49-F238E27FC236}">
                <a16:creationId xmlns:a16="http://schemas.microsoft.com/office/drawing/2014/main" id="{253E43F9-373C-5FD2-B64E-BAFCD33331B9}"/>
              </a:ext>
            </a:extLst>
          </p:cNvPr>
          <p:cNvPicPr>
            <a:picLocks noChangeAspect="1"/>
          </p:cNvPicPr>
          <p:nvPr/>
        </p:nvPicPr>
        <p:blipFill>
          <a:blip r:embed="rId4"/>
          <a:stretch>
            <a:fillRect/>
          </a:stretch>
        </p:blipFill>
        <p:spPr>
          <a:xfrm>
            <a:off x="2273633" y="2398957"/>
            <a:ext cx="4875416" cy="2662934"/>
          </a:xfrm>
          <a:prstGeom prst="rect">
            <a:avLst/>
          </a:prstGeom>
        </p:spPr>
      </p:pic>
      <p:sp>
        <p:nvSpPr>
          <p:cNvPr id="6" name="TextBox 5">
            <a:extLst>
              <a:ext uri="{FF2B5EF4-FFF2-40B4-BE49-F238E27FC236}">
                <a16:creationId xmlns:a16="http://schemas.microsoft.com/office/drawing/2014/main" id="{2CBF31D8-48CD-5B7D-8377-FC1EF3455BF5}"/>
              </a:ext>
            </a:extLst>
          </p:cNvPr>
          <p:cNvSpPr txBox="1"/>
          <p:nvPr/>
        </p:nvSpPr>
        <p:spPr>
          <a:xfrm>
            <a:off x="7149049" y="4682695"/>
            <a:ext cx="1522123" cy="307777"/>
          </a:xfrm>
          <a:prstGeom prst="rect">
            <a:avLst/>
          </a:prstGeom>
          <a:noFill/>
        </p:spPr>
        <p:txBody>
          <a:bodyPr wrap="square" rtlCol="0">
            <a:spAutoFit/>
          </a:bodyPr>
          <a:lstStyle/>
          <a:p>
            <a:r>
              <a:rPr lang="en-GB" sz="1400" dirty="0"/>
              <a:t>ONS data sets</a:t>
            </a:r>
          </a:p>
        </p:txBody>
      </p:sp>
      <p:sp>
        <p:nvSpPr>
          <p:cNvPr id="10" name="TextBox 9">
            <a:extLst>
              <a:ext uri="{FF2B5EF4-FFF2-40B4-BE49-F238E27FC236}">
                <a16:creationId xmlns:a16="http://schemas.microsoft.com/office/drawing/2014/main" id="{B6FB5AB1-DF66-6577-00D4-F147DC51C5DE}"/>
              </a:ext>
            </a:extLst>
          </p:cNvPr>
          <p:cNvSpPr txBox="1"/>
          <p:nvPr/>
        </p:nvSpPr>
        <p:spPr>
          <a:xfrm>
            <a:off x="1000539" y="5150070"/>
            <a:ext cx="7341704" cy="1477328"/>
          </a:xfrm>
          <a:prstGeom prst="rect">
            <a:avLst/>
          </a:prstGeom>
          <a:noFill/>
        </p:spPr>
        <p:txBody>
          <a:bodyPr wrap="square" rtlCol="0">
            <a:spAutoFit/>
          </a:bodyPr>
          <a:lstStyle/>
          <a:p>
            <a:pPr algn="ctr"/>
            <a:r>
              <a:rPr lang="en-GB" dirty="0"/>
              <a:t>Global factors have been behind this increase –including the war in Ukraine, the ongoing impact of the covid crisis, and Brexit</a:t>
            </a:r>
          </a:p>
          <a:p>
            <a:pPr algn="ctr"/>
            <a:endParaRPr lang="en-GB" dirty="0"/>
          </a:p>
          <a:p>
            <a:pPr algn="ctr"/>
            <a:r>
              <a:rPr lang="en-GB" b="1" dirty="0"/>
              <a:t>AND</a:t>
            </a:r>
            <a:r>
              <a:rPr lang="en-GB" dirty="0"/>
              <a:t> although inflation is forecast to come down over the next year, this means prices will continue to rise, but at a slightly slower rate</a:t>
            </a:r>
          </a:p>
        </p:txBody>
      </p:sp>
    </p:spTree>
    <p:extLst>
      <p:ext uri="{BB962C8B-B14F-4D97-AF65-F5344CB8AC3E}">
        <p14:creationId xmlns:p14="http://schemas.microsoft.com/office/powerpoint/2010/main" val="3719570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pic>
        <p:nvPicPr>
          <p:cNvPr id="10" name="Picture 9">
            <a:extLst>
              <a:ext uri="{FF2B5EF4-FFF2-40B4-BE49-F238E27FC236}">
                <a16:creationId xmlns:a16="http://schemas.microsoft.com/office/drawing/2014/main" id="{02E01CBE-B1A4-48FF-9AAF-8BD2E1BCC8AE}"/>
              </a:ext>
            </a:extLst>
          </p:cNvPr>
          <p:cNvPicPr>
            <a:picLocks noChangeAspect="1"/>
          </p:cNvPicPr>
          <p:nvPr/>
        </p:nvPicPr>
        <p:blipFill>
          <a:blip r:embed="rId4"/>
          <a:stretch>
            <a:fillRect/>
          </a:stretch>
        </p:blipFill>
        <p:spPr>
          <a:xfrm>
            <a:off x="101943" y="4879374"/>
            <a:ext cx="8841397" cy="101017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a:t>
            </a:r>
          </a:p>
        </p:txBody>
      </p:sp>
      <p:sp>
        <p:nvSpPr>
          <p:cNvPr id="2" name="TextBox 1">
            <a:extLst>
              <a:ext uri="{FF2B5EF4-FFF2-40B4-BE49-F238E27FC236}">
                <a16:creationId xmlns:a16="http://schemas.microsoft.com/office/drawing/2014/main" id="{DCCDC362-0F70-1475-FFCE-E8DD93E65E50}"/>
              </a:ext>
            </a:extLst>
          </p:cNvPr>
          <p:cNvSpPr txBox="1"/>
          <p:nvPr/>
        </p:nvSpPr>
        <p:spPr>
          <a:xfrm>
            <a:off x="672884" y="2735193"/>
            <a:ext cx="7699513" cy="646331"/>
          </a:xfrm>
          <a:prstGeom prst="rect">
            <a:avLst/>
          </a:prstGeom>
          <a:noFill/>
        </p:spPr>
        <p:txBody>
          <a:bodyPr wrap="square" rtlCol="0">
            <a:spAutoFit/>
          </a:bodyPr>
          <a:lstStyle/>
          <a:p>
            <a:pPr algn="ctr"/>
            <a:r>
              <a:rPr lang="en-GB" sz="3600" b="1" dirty="0"/>
              <a:t>Food</a:t>
            </a:r>
          </a:p>
        </p:txBody>
      </p:sp>
    </p:spTree>
    <p:extLst>
      <p:ext uri="{BB962C8B-B14F-4D97-AF65-F5344CB8AC3E}">
        <p14:creationId xmlns:p14="http://schemas.microsoft.com/office/powerpoint/2010/main" val="220579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food</a:t>
            </a:r>
          </a:p>
        </p:txBody>
      </p:sp>
      <p:sp>
        <p:nvSpPr>
          <p:cNvPr id="2" name="TextBox 1">
            <a:extLst>
              <a:ext uri="{FF2B5EF4-FFF2-40B4-BE49-F238E27FC236}">
                <a16:creationId xmlns:a16="http://schemas.microsoft.com/office/drawing/2014/main" id="{26CDBB36-AB2D-CBC2-28C4-3A3F665168E0}"/>
              </a:ext>
            </a:extLst>
          </p:cNvPr>
          <p:cNvSpPr txBox="1"/>
          <p:nvPr/>
        </p:nvSpPr>
        <p:spPr>
          <a:xfrm>
            <a:off x="542925" y="1660783"/>
            <a:ext cx="8201025" cy="5109091"/>
          </a:xfrm>
          <a:prstGeom prst="rect">
            <a:avLst/>
          </a:prstGeom>
          <a:noFill/>
        </p:spPr>
        <p:txBody>
          <a:bodyPr wrap="square" rtlCol="0">
            <a:spAutoFit/>
          </a:bodyPr>
          <a:lstStyle/>
          <a:p>
            <a:r>
              <a:rPr lang="en-GB" dirty="0"/>
              <a:t>Food prices increased by 16.7 per cent in the 12 months up to January 2023, which is a 45-year high. Costs of essential items have risen at exceptionally high rates.  </a:t>
            </a:r>
          </a:p>
          <a:p>
            <a:endParaRPr lang="en-GB" dirty="0">
              <a:solidFill>
                <a:srgbClr val="FF0000"/>
              </a:solidFill>
            </a:endParaRPr>
          </a:p>
          <a:p>
            <a:pPr algn="ctr"/>
            <a:r>
              <a:rPr lang="en-GB" sz="2400" dirty="0">
                <a:solidFill>
                  <a:srgbClr val="FF0000"/>
                </a:solidFill>
              </a:rPr>
              <a:t>You will have seen this in your own weekly shop.</a:t>
            </a:r>
          </a:p>
          <a:p>
            <a:endParaRPr lang="en-GB" b="1" dirty="0"/>
          </a:p>
          <a:p>
            <a:r>
              <a:rPr lang="en-GB" b="1" dirty="0"/>
              <a:t>Inflation for those on low incomes is much higher than this, and is higher than for those on average or above average incomes (higher proportion of income goes on essential items and food, and these items have gone up the most – e.g. Jack Monroe) </a:t>
            </a:r>
          </a:p>
          <a:p>
            <a:endParaRPr lang="en-GB" dirty="0"/>
          </a:p>
          <a:p>
            <a:r>
              <a:rPr lang="en-GB" dirty="0"/>
              <a:t>Around half of adults in Great Britain are buying less food when food shopping, according to the latest ONS.</a:t>
            </a:r>
          </a:p>
          <a:p>
            <a:pPr marL="285750" indent="-285750">
              <a:buFont typeface="Arial" panose="020B0604020202020204" pitchFamily="34" charset="0"/>
              <a:buChar char="•"/>
            </a:pPr>
            <a:r>
              <a:rPr lang="en-GB" dirty="0"/>
              <a:t>When asked between 8 to 19 February 2023, 52% of adults reported buying less food in the previous two weeks.</a:t>
            </a:r>
          </a:p>
          <a:p>
            <a:pPr marL="285750" indent="-285750">
              <a:buFont typeface="Arial" panose="020B0604020202020204" pitchFamily="34" charset="0"/>
              <a:buChar char="•"/>
            </a:pPr>
            <a:r>
              <a:rPr lang="en-GB" dirty="0"/>
              <a:t>A similar proportion (48%) said they had spent more than usual when food shopping. </a:t>
            </a:r>
          </a:p>
          <a:p>
            <a:pPr marL="285750" indent="-285750">
              <a:buFont typeface="Arial" panose="020B0604020202020204" pitchFamily="34" charset="0"/>
              <a:buChar char="•"/>
            </a:pPr>
            <a:endParaRPr lang="en-GB" dirty="0"/>
          </a:p>
          <a:p>
            <a:r>
              <a:rPr lang="en-GB" sz="1400" dirty="0"/>
              <a:t>Source: ONS data source</a:t>
            </a:r>
          </a:p>
        </p:txBody>
      </p:sp>
    </p:spTree>
    <p:extLst>
      <p:ext uri="{BB962C8B-B14F-4D97-AF65-F5344CB8AC3E}">
        <p14:creationId xmlns:p14="http://schemas.microsoft.com/office/powerpoint/2010/main" val="4039354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food</a:t>
            </a:r>
          </a:p>
        </p:txBody>
      </p:sp>
      <p:sp>
        <p:nvSpPr>
          <p:cNvPr id="2" name="TextBox 1">
            <a:extLst>
              <a:ext uri="{FF2B5EF4-FFF2-40B4-BE49-F238E27FC236}">
                <a16:creationId xmlns:a16="http://schemas.microsoft.com/office/drawing/2014/main" id="{3349166B-9FF3-77E5-D5CB-968E720ECE29}"/>
              </a:ext>
            </a:extLst>
          </p:cNvPr>
          <p:cNvSpPr txBox="1"/>
          <p:nvPr/>
        </p:nvSpPr>
        <p:spPr>
          <a:xfrm>
            <a:off x="771525" y="1660783"/>
            <a:ext cx="7858125" cy="4247317"/>
          </a:xfrm>
          <a:prstGeom prst="rect">
            <a:avLst/>
          </a:prstGeom>
          <a:noFill/>
        </p:spPr>
        <p:txBody>
          <a:bodyPr wrap="square" rtlCol="0">
            <a:spAutoFit/>
          </a:bodyPr>
          <a:lstStyle/>
          <a:p>
            <a:r>
              <a:rPr lang="en-GB" dirty="0"/>
              <a:t>Food insecurity leaves many people reliant on emergency parcels from food banks. </a:t>
            </a:r>
            <a:r>
              <a:rPr kumimoji="0" lang="en-GB" sz="1800" b="0" i="0" u="none" strike="noStrike" kern="1200" cap="none" spc="0" normalizeH="0" baseline="0" noProof="0" dirty="0">
                <a:ln>
                  <a:noFill/>
                </a:ln>
                <a:solidFill>
                  <a:prstClr val="black"/>
                </a:solidFill>
                <a:effectLst/>
                <a:uLnTx/>
                <a:uFillTx/>
                <a:latin typeface="Calibri"/>
                <a:ea typeface="+mn-ea"/>
                <a:cs typeface="+mn-cs"/>
              </a:rPr>
              <a:t>The Trussell Trust have seen record numbers of people seeking help between April and September last  year, with 320,000 people forced to turn to the charity’s food banks. </a:t>
            </a:r>
          </a:p>
          <a:p>
            <a:endParaRPr lang="en-GB" dirty="0">
              <a:solidFill>
                <a:prstClr val="black"/>
              </a:solidFill>
              <a:latin typeface="Calibri"/>
            </a:endParaRPr>
          </a:p>
          <a:p>
            <a:r>
              <a:rPr kumimoji="0" lang="en-GB" sz="1800" b="0" i="0" u="none" strike="noStrike" kern="1200" cap="none" spc="0" normalizeH="0" baseline="0" noProof="0" dirty="0">
                <a:ln>
                  <a:noFill/>
                </a:ln>
                <a:solidFill>
                  <a:prstClr val="black"/>
                </a:solidFill>
                <a:effectLst/>
                <a:uLnTx/>
                <a:uFillTx/>
                <a:latin typeface="Calibri"/>
                <a:ea typeface="+mn-ea"/>
                <a:cs typeface="+mn-cs"/>
              </a:rPr>
              <a:t>That is a 40 per cent increase in comparison to the previous year. </a:t>
            </a:r>
          </a:p>
          <a:p>
            <a:endParaRPr lang="en-GB" dirty="0">
              <a:solidFill>
                <a:prstClr val="black"/>
              </a:solidFill>
              <a:latin typeface="Calibri"/>
            </a:endParaRPr>
          </a:p>
          <a:p>
            <a:r>
              <a:rPr lang="en-GB" dirty="0">
                <a:solidFill>
                  <a:prstClr val="black"/>
                </a:solidFill>
                <a:latin typeface="Calibri"/>
              </a:rPr>
              <a:t>T</a:t>
            </a:r>
            <a:r>
              <a:rPr kumimoji="0" lang="en-GB" sz="1800" b="0" i="0" u="none" strike="noStrike" kern="1200" cap="none" spc="0" normalizeH="0" baseline="0" noProof="0" dirty="0">
                <a:ln>
                  <a:noFill/>
                </a:ln>
                <a:solidFill>
                  <a:prstClr val="black"/>
                </a:solidFill>
                <a:effectLst/>
                <a:uLnTx/>
                <a:uFillTx/>
                <a:latin typeface="Calibri"/>
                <a:ea typeface="+mn-ea"/>
                <a:cs typeface="+mn-cs"/>
              </a:rPr>
              <a:t>his was before the harsher winter months and before the sharper edge of the cost of living crisis had fully taken effect. </a:t>
            </a:r>
          </a:p>
          <a:p>
            <a:endParaRPr lang="en-GB" b="1" dirty="0">
              <a:solidFill>
                <a:prstClr val="black"/>
              </a:solidFill>
              <a:latin typeface="Calibri"/>
            </a:endParaRPr>
          </a:p>
          <a:p>
            <a:r>
              <a:rPr kumimoji="0" lang="en-GB" sz="1800" b="1" i="0" u="none" strike="noStrike" kern="1200" cap="none" spc="0" normalizeH="0" baseline="0" noProof="0" dirty="0">
                <a:ln>
                  <a:noFill/>
                </a:ln>
                <a:solidFill>
                  <a:prstClr val="black"/>
                </a:solidFill>
                <a:effectLst/>
                <a:uLnTx/>
                <a:uFillTx/>
                <a:latin typeface="Calibri"/>
                <a:ea typeface="+mn-ea"/>
                <a:cs typeface="+mn-cs"/>
              </a:rPr>
              <a:t>The forecast is that their latest figures will be significantly higher.</a:t>
            </a:r>
          </a:p>
          <a:p>
            <a:endParaRPr lang="en-GB" dirty="0">
              <a:solidFill>
                <a:prstClr val="black"/>
              </a:solidFill>
              <a:latin typeface="Calibri"/>
            </a:endParaRPr>
          </a:p>
          <a:p>
            <a:r>
              <a:rPr kumimoji="0" lang="en-GB" sz="1800" b="0" i="0" u="none" strike="noStrike" kern="1200" cap="none" spc="0" normalizeH="0" baseline="0" noProof="0" dirty="0">
                <a:ln>
                  <a:noFill/>
                </a:ln>
                <a:solidFill>
                  <a:prstClr val="black"/>
                </a:solidFill>
                <a:effectLst/>
                <a:uLnTx/>
                <a:uFillTx/>
                <a:latin typeface="Calibri"/>
                <a:ea typeface="+mn-ea"/>
                <a:cs typeface="+mn-cs"/>
              </a:rPr>
              <a:t>Parents are eating less or skipping meals entirely to make sure there is enough for their children to eat. For children living in food poverty, </a:t>
            </a:r>
            <a:r>
              <a:rPr kumimoji="0" lang="en-GB" sz="1800" b="1" i="0" u="none" strike="noStrike" kern="1200" cap="none" spc="0" normalizeH="0" baseline="0" noProof="0" dirty="0">
                <a:ln>
                  <a:noFill/>
                </a:ln>
                <a:solidFill>
                  <a:prstClr val="black"/>
                </a:solidFill>
                <a:effectLst/>
                <a:uLnTx/>
                <a:uFillTx/>
                <a:latin typeface="Calibri"/>
                <a:ea typeface="+mn-ea"/>
                <a:cs typeface="+mn-cs"/>
              </a:rPr>
              <a:t>a free school meal could be the only guaranteed hot food they eat in a day</a:t>
            </a:r>
            <a:r>
              <a:rPr kumimoji="0" lang="en-GB" sz="1800" b="0" i="0" u="none" strike="noStrike" kern="1200" cap="none" spc="0" normalizeH="0" baseline="0" noProof="0" dirty="0">
                <a:ln>
                  <a:noFill/>
                </a:ln>
                <a:solidFill>
                  <a:prstClr val="black"/>
                </a:solidFill>
                <a:effectLst/>
                <a:uLnTx/>
                <a:uFillTx/>
                <a:latin typeface="Calibri"/>
                <a:ea typeface="+mn-ea"/>
                <a:cs typeface="+mn-cs"/>
              </a:rPr>
              <a:t>. </a:t>
            </a:r>
            <a:endParaRPr lang="en-GB" dirty="0">
              <a:solidFill>
                <a:prstClr val="black"/>
              </a:solidFill>
              <a:latin typeface="Calibri"/>
            </a:endParaRPr>
          </a:p>
        </p:txBody>
      </p:sp>
    </p:spTree>
    <p:extLst>
      <p:ext uri="{BB962C8B-B14F-4D97-AF65-F5344CB8AC3E}">
        <p14:creationId xmlns:p14="http://schemas.microsoft.com/office/powerpoint/2010/main" val="837834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food</a:t>
            </a:r>
          </a:p>
        </p:txBody>
      </p:sp>
      <p:sp>
        <p:nvSpPr>
          <p:cNvPr id="2" name="TextBox 1">
            <a:extLst>
              <a:ext uri="{FF2B5EF4-FFF2-40B4-BE49-F238E27FC236}">
                <a16:creationId xmlns:a16="http://schemas.microsoft.com/office/drawing/2014/main" id="{4723A783-6629-6A6C-AB59-BB843996AF7B}"/>
              </a:ext>
            </a:extLst>
          </p:cNvPr>
          <p:cNvSpPr txBox="1"/>
          <p:nvPr/>
        </p:nvSpPr>
        <p:spPr>
          <a:xfrm>
            <a:off x="438978" y="1665044"/>
            <a:ext cx="4133022"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Calibri"/>
              </a:rPr>
              <a:t>T</a:t>
            </a:r>
            <a:r>
              <a:rPr kumimoji="0" lang="en-GB" sz="1800" b="0" i="0" u="none" strike="noStrike" kern="1200" cap="none" spc="0" normalizeH="0" baseline="0" noProof="0" dirty="0">
                <a:ln>
                  <a:noFill/>
                </a:ln>
                <a:solidFill>
                  <a:prstClr val="black"/>
                </a:solidFill>
                <a:effectLst/>
                <a:uLnTx/>
                <a:uFillTx/>
                <a:latin typeface="Calibri"/>
                <a:ea typeface="+mn-ea"/>
                <a:cs typeface="+mn-cs"/>
              </a:rPr>
              <a:t>he Bevan Foundation Winter Snapshot, found that a quarter of respondents (24 per cent) reported that they had cut down on the size of their own meals or had skipped a meal entirely, with one in twenty (5 per cent) reporting that they had visited a foodbank.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Calibri"/>
                <a:ea typeface="+mn-ea"/>
                <a:cs typeface="+mn-cs"/>
              </a:rPr>
              <a:t>On top of this, a fifth (21 per cent) of respondents living in a household with a child reported that they had cut back on the size of their child’s meal or the child had been forced to skip a meal</a:t>
            </a:r>
            <a:r>
              <a:rPr kumimoji="0" lang="en-GB" sz="1800" b="0" i="0" u="none" strike="noStrike" kern="1200" cap="none" spc="0" normalizeH="0" baseline="0" noProof="0" dirty="0">
                <a:ln>
                  <a:noFill/>
                </a:ln>
                <a:solidFill>
                  <a:prstClr val="black"/>
                </a:solidFill>
                <a:effectLst/>
                <a:uLnTx/>
                <a:uFillTx/>
                <a:latin typeface="Calibri"/>
                <a:ea typeface="+mn-ea"/>
                <a:cs typeface="+mn-cs"/>
              </a:rPr>
              <a:t>.</a:t>
            </a:r>
          </a:p>
        </p:txBody>
      </p:sp>
      <p:pic>
        <p:nvPicPr>
          <p:cNvPr id="6" name="Picture 5">
            <a:extLst>
              <a:ext uri="{FF2B5EF4-FFF2-40B4-BE49-F238E27FC236}">
                <a16:creationId xmlns:a16="http://schemas.microsoft.com/office/drawing/2014/main" id="{C9DBA5B6-FF69-A629-26A2-0BC1CB3F982A}"/>
              </a:ext>
            </a:extLst>
          </p:cNvPr>
          <p:cNvPicPr>
            <a:picLocks noChangeAspect="1"/>
          </p:cNvPicPr>
          <p:nvPr/>
        </p:nvPicPr>
        <p:blipFill>
          <a:blip r:embed="rId4"/>
          <a:stretch>
            <a:fillRect/>
          </a:stretch>
        </p:blipFill>
        <p:spPr>
          <a:xfrm>
            <a:off x="4522641" y="1978626"/>
            <a:ext cx="4541914" cy="2712955"/>
          </a:xfrm>
          <a:prstGeom prst="rect">
            <a:avLst/>
          </a:prstGeom>
        </p:spPr>
      </p:pic>
    </p:spTree>
    <p:extLst>
      <p:ext uri="{BB962C8B-B14F-4D97-AF65-F5344CB8AC3E}">
        <p14:creationId xmlns:p14="http://schemas.microsoft.com/office/powerpoint/2010/main" val="15335368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food</a:t>
            </a:r>
          </a:p>
        </p:txBody>
      </p:sp>
      <p:sp>
        <p:nvSpPr>
          <p:cNvPr id="2" name="TextBox 1">
            <a:extLst>
              <a:ext uri="{FF2B5EF4-FFF2-40B4-BE49-F238E27FC236}">
                <a16:creationId xmlns:a16="http://schemas.microsoft.com/office/drawing/2014/main" id="{37738447-DD82-10D2-E577-2B1457FA5301}"/>
              </a:ext>
            </a:extLst>
          </p:cNvPr>
          <p:cNvSpPr txBox="1"/>
          <p:nvPr/>
        </p:nvSpPr>
        <p:spPr>
          <a:xfrm>
            <a:off x="977684" y="1582175"/>
            <a:ext cx="7089913" cy="646331"/>
          </a:xfrm>
          <a:prstGeom prst="rect">
            <a:avLst/>
          </a:prstGeom>
          <a:noFill/>
        </p:spPr>
        <p:txBody>
          <a:bodyPr wrap="square" rtlCol="0">
            <a:spAutoFit/>
          </a:bodyPr>
          <a:lstStyle/>
          <a:p>
            <a:r>
              <a:rPr lang="en-GB" dirty="0"/>
              <a:t>Data from the Food Foundation this week shows that child food poverty in the UK has </a:t>
            </a:r>
            <a:r>
              <a:rPr lang="en-GB" b="1" dirty="0"/>
              <a:t>doubled</a:t>
            </a:r>
            <a:r>
              <a:rPr lang="en-GB" dirty="0"/>
              <a:t> in a year</a:t>
            </a:r>
          </a:p>
        </p:txBody>
      </p:sp>
      <p:pic>
        <p:nvPicPr>
          <p:cNvPr id="12" name="Picture 11">
            <a:extLst>
              <a:ext uri="{FF2B5EF4-FFF2-40B4-BE49-F238E27FC236}">
                <a16:creationId xmlns:a16="http://schemas.microsoft.com/office/drawing/2014/main" id="{0DE3A9E3-37A8-E54F-DD73-DF4D5E4A733B}"/>
              </a:ext>
            </a:extLst>
          </p:cNvPr>
          <p:cNvPicPr>
            <a:picLocks noChangeAspect="1"/>
          </p:cNvPicPr>
          <p:nvPr/>
        </p:nvPicPr>
        <p:blipFill>
          <a:blip r:embed="rId4"/>
          <a:stretch>
            <a:fillRect/>
          </a:stretch>
        </p:blipFill>
        <p:spPr>
          <a:xfrm>
            <a:off x="1627118" y="2260291"/>
            <a:ext cx="6115050" cy="2914650"/>
          </a:xfrm>
          <a:prstGeom prst="rect">
            <a:avLst/>
          </a:prstGeom>
        </p:spPr>
      </p:pic>
    </p:spTree>
    <p:extLst>
      <p:ext uri="{BB962C8B-B14F-4D97-AF65-F5344CB8AC3E}">
        <p14:creationId xmlns:p14="http://schemas.microsoft.com/office/powerpoint/2010/main" val="2727952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252"/>
            <a:ext cx="9144000" cy="1080000"/>
          </a:xfrm>
          <a:prstGeom prst="rect">
            <a:avLst/>
          </a:prstGeom>
          <a:solidFill>
            <a:srgbClr val="62AF35"/>
          </a:solidFill>
        </p:spPr>
      </p:pic>
      <p:pic>
        <p:nvPicPr>
          <p:cNvPr id="5" name="Picture 4"/>
          <p:cNvPicPr>
            <a:picLocks noChangeAspect="1"/>
          </p:cNvPicPr>
          <p:nvPr/>
        </p:nvPicPr>
        <p:blipFill>
          <a:blip r:embed="rId3"/>
          <a:stretch>
            <a:fillRect/>
          </a:stretch>
        </p:blipFill>
        <p:spPr>
          <a:xfrm>
            <a:off x="7008411" y="377541"/>
            <a:ext cx="1803400" cy="406400"/>
          </a:xfrm>
          <a:prstGeom prst="rect">
            <a:avLst/>
          </a:prstGeom>
        </p:spPr>
      </p:pic>
      <p:pic>
        <p:nvPicPr>
          <p:cNvPr id="7" name="Picture 6"/>
          <p:cNvPicPr>
            <a:picLocks noChangeAspect="1"/>
          </p:cNvPicPr>
          <p:nvPr/>
        </p:nvPicPr>
        <p:blipFill>
          <a:blip r:embed="rId3"/>
          <a:stretch>
            <a:fillRect/>
          </a:stretch>
        </p:blipFill>
        <p:spPr>
          <a:xfrm>
            <a:off x="3670300" y="3225800"/>
            <a:ext cx="1803400" cy="406400"/>
          </a:xfrm>
          <a:prstGeom prst="rect">
            <a:avLst/>
          </a:prstGeom>
        </p:spPr>
      </p:pic>
      <p:pic>
        <p:nvPicPr>
          <p:cNvPr id="10" name="Picture 9">
            <a:extLst>
              <a:ext uri="{FF2B5EF4-FFF2-40B4-BE49-F238E27FC236}">
                <a16:creationId xmlns:a16="http://schemas.microsoft.com/office/drawing/2014/main" id="{02E01CBE-B1A4-48FF-9AAF-8BD2E1BCC8AE}"/>
              </a:ext>
            </a:extLst>
          </p:cNvPr>
          <p:cNvPicPr>
            <a:picLocks noChangeAspect="1"/>
          </p:cNvPicPr>
          <p:nvPr/>
        </p:nvPicPr>
        <p:blipFill>
          <a:blip r:embed="rId4"/>
          <a:stretch>
            <a:fillRect/>
          </a:stretch>
        </p:blipFill>
        <p:spPr>
          <a:xfrm>
            <a:off x="101943" y="4879374"/>
            <a:ext cx="8841397" cy="1010170"/>
          </a:xfrm>
          <a:prstGeom prst="rect">
            <a:avLst/>
          </a:prstGeom>
        </p:spPr>
      </p:pic>
      <p:sp>
        <p:nvSpPr>
          <p:cNvPr id="3" name="TextBox 2">
            <a:extLst>
              <a:ext uri="{FF2B5EF4-FFF2-40B4-BE49-F238E27FC236}">
                <a16:creationId xmlns:a16="http://schemas.microsoft.com/office/drawing/2014/main" id="{25766B4C-5D7F-4EC4-AE45-5E6DF8988C7E}"/>
              </a:ext>
            </a:extLst>
          </p:cNvPr>
          <p:cNvSpPr txBox="1"/>
          <p:nvPr/>
        </p:nvSpPr>
        <p:spPr>
          <a:xfrm>
            <a:off x="1895060" y="1291451"/>
            <a:ext cx="4943061" cy="369332"/>
          </a:xfrm>
          <a:prstGeom prst="rect">
            <a:avLst/>
          </a:prstGeom>
          <a:noFill/>
        </p:spPr>
        <p:txBody>
          <a:bodyPr wrap="square" rtlCol="0">
            <a:spAutoFit/>
          </a:bodyPr>
          <a:lstStyle/>
          <a:p>
            <a:r>
              <a:rPr lang="en-GB" dirty="0"/>
              <a:t>			</a:t>
            </a:r>
            <a:r>
              <a:rPr lang="en-GB" b="1" u="sng" dirty="0"/>
              <a:t>Cost of living - housing</a:t>
            </a:r>
          </a:p>
        </p:txBody>
      </p:sp>
      <p:sp>
        <p:nvSpPr>
          <p:cNvPr id="2" name="TextBox 1">
            <a:extLst>
              <a:ext uri="{FF2B5EF4-FFF2-40B4-BE49-F238E27FC236}">
                <a16:creationId xmlns:a16="http://schemas.microsoft.com/office/drawing/2014/main" id="{406372C1-BFC7-C29A-3A68-4DA7064C1864}"/>
              </a:ext>
            </a:extLst>
          </p:cNvPr>
          <p:cNvSpPr txBox="1"/>
          <p:nvPr/>
        </p:nvSpPr>
        <p:spPr>
          <a:xfrm>
            <a:off x="296136" y="2801095"/>
            <a:ext cx="8453010" cy="830997"/>
          </a:xfrm>
          <a:prstGeom prst="rect">
            <a:avLst/>
          </a:prstGeom>
          <a:noFill/>
        </p:spPr>
        <p:txBody>
          <a:bodyPr wrap="square" rtlCol="0">
            <a:spAutoFit/>
          </a:bodyPr>
          <a:lstStyle/>
          <a:p>
            <a:pPr algn="ctr"/>
            <a:r>
              <a:rPr lang="en-GB" sz="4800" b="1" dirty="0"/>
              <a:t>Housing</a:t>
            </a:r>
          </a:p>
        </p:txBody>
      </p:sp>
    </p:spTree>
    <p:extLst>
      <p:ext uri="{BB962C8B-B14F-4D97-AF65-F5344CB8AC3E}">
        <p14:creationId xmlns:p14="http://schemas.microsoft.com/office/powerpoint/2010/main" val="755211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axCatchAll xmlns="6892d4d8-1775-49ac-8ac5-090331455f15">
      <Value>17</Value>
      <Value>10</Value>
    </TaxCatchAll>
    <lcf76f155ced4ddcb4097134ff3c332f xmlns="0f29e82f-5e0e-401f-8136-c00f2626832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FD1BE4A1A78A4C9CAFCA42CEDC2C2F" ma:contentTypeVersion="15" ma:contentTypeDescription="Create a new document." ma:contentTypeScope="" ma:versionID="b6bbfe8daa3237a10747bba5c1fc2d81">
  <xsd:schema xmlns:xsd="http://www.w3.org/2001/XMLSchema" xmlns:xs="http://www.w3.org/2001/XMLSchema" xmlns:p="http://schemas.microsoft.com/office/2006/metadata/properties" xmlns:ns2="0f29e82f-5e0e-401f-8136-c00f2626832a" xmlns:ns3="6892d4d8-1775-49ac-8ac5-090331455f15" targetNamespace="http://schemas.microsoft.com/office/2006/metadata/properties" ma:root="true" ma:fieldsID="3a26388f585d0d8fb932a9c2d246c9cd" ns2:_="" ns3:_="">
    <xsd:import namespace="0f29e82f-5e0e-401f-8136-c00f2626832a"/>
    <xsd:import namespace="6892d4d8-1775-49ac-8ac5-090331455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9e82f-5e0e-401f-8136-c00f262683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92d4d8-1775-49ac-8ac5-090331455f1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94dfa44-8361-4d56-b74a-9ba61fbd0368}" ma:internalName="TaxCatchAll" ma:showField="CatchAllData" ma:web="6892d4d8-1775-49ac-8ac5-090331455f1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6F0D0C-9BB9-426E-B0EE-4FF77825EEAF}">
  <ds:schemaRefs>
    <ds:schemaRef ds:uri="http://schemas.microsoft.com/office/infopath/2007/PartnerControls"/>
    <ds:schemaRef ds:uri="http://www.w3.org/XML/1998/namespace"/>
    <ds:schemaRef ds:uri="http://purl.org/dc/elements/1.1/"/>
    <ds:schemaRef ds:uri="http://schemas.microsoft.com/office/2006/metadata/properties"/>
    <ds:schemaRef ds:uri="6892d4d8-1775-49ac-8ac5-090331455f15"/>
    <ds:schemaRef ds:uri="http://purl.org/dc/dcmitype/"/>
    <ds:schemaRef ds:uri="http://schemas.microsoft.com/office/2006/documentManagement/types"/>
    <ds:schemaRef ds:uri="http://schemas.openxmlformats.org/package/2006/metadata/core-properties"/>
    <ds:schemaRef ds:uri="0f29e82f-5e0e-401f-8136-c00f2626832a"/>
    <ds:schemaRef ds:uri="http://purl.org/dc/terms/"/>
  </ds:schemaRefs>
</ds:datastoreItem>
</file>

<file path=customXml/itemProps2.xml><?xml version="1.0" encoding="utf-8"?>
<ds:datastoreItem xmlns:ds="http://schemas.openxmlformats.org/officeDocument/2006/customXml" ds:itemID="{68407F28-982A-4425-B09E-0D0D461EA204}">
  <ds:schemaRefs>
    <ds:schemaRef ds:uri="http://schemas.microsoft.com/sharepoint/v3/contenttype/forms"/>
  </ds:schemaRefs>
</ds:datastoreItem>
</file>

<file path=customXml/itemProps3.xml><?xml version="1.0" encoding="utf-8"?>
<ds:datastoreItem xmlns:ds="http://schemas.openxmlformats.org/officeDocument/2006/customXml" ds:itemID="{8B18FA5B-7A88-4648-A7FA-C5E4371072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9e82f-5e0e-401f-8136-c00f2626832a"/>
    <ds:schemaRef ds:uri="6892d4d8-1775-49ac-8ac5-090331455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MCC PowerPoint template</Template>
  <TotalTime>293</TotalTime>
  <Words>1211</Words>
  <Application>Microsoft Office PowerPoint</Application>
  <PresentationFormat>On-screen Show (4:3)</PresentationFormat>
  <Paragraphs>80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GuardianTextEgyptian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Coleman, Ryan</dc:creator>
  <cp:lastModifiedBy>Bronwen Lloyd (Public Health Wales  - No. 2 Capital Quarter)</cp:lastModifiedBy>
  <cp:revision>3</cp:revision>
  <dcterms:created xsi:type="dcterms:W3CDTF">2023-01-31T13:13:08Z</dcterms:created>
  <dcterms:modified xsi:type="dcterms:W3CDTF">2023-03-16T15:45:32Z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0x01010007FD1BE4A1A78A4C9CAFCA42CEDC2C2F</vt:lpwstr>
  </property>
  <property fmtid="{D5CDD505-2E9C-101B-9397-08002B2CF9AE}" pid="3" name="_dlc_DocIdItemGuid">
    <vt:lpwstr>2d8197c4-0c82-41b3-a608-32d025b5bbae</vt:lpwstr>
  </property>
  <property fmtid="{D5CDD505-2E9C-101B-9397-08002B2CF9AE}" pid="4" name="Team">
    <vt:lpwstr>10;#Branding|cfb13df7-1c25-49df-857f-7c164023192b</vt:lpwstr>
  </property>
  <property fmtid="{D5CDD505-2E9C-101B-9397-08002B2CF9AE}" pid="5" name="Template_x0020_Type">
    <vt:lpwstr>17;#Presentation|c52b0bf5-c085-45e1-9721-23dd691776ec</vt:lpwstr>
  </property>
  <property fmtid="{D5CDD505-2E9C-101B-9397-08002B2CF9AE}" pid="6" name="Team_x0020_Category">
    <vt:lpwstr/>
  </property>
  <property fmtid="{D5CDD505-2E9C-101B-9397-08002B2CF9AE}" pid="7" name="Template Type">
    <vt:lpwstr>17</vt:lpwstr>
  </property>
  <property fmtid="{D5CDD505-2E9C-101B-9397-08002B2CF9AE}" pid="8" name="Team Category">
    <vt:lpwstr/>
  </property>
  <property fmtid="{D5CDD505-2E9C-101B-9397-08002B2CF9AE}" pid="9" name="c7ed3a8a302742c99f2c9f35f835d9a0">
    <vt:lpwstr/>
  </property>
  <property fmtid="{D5CDD505-2E9C-101B-9397-08002B2CF9AE}" pid="10" name="Review_x0020_Frequency">
    <vt:lpwstr/>
  </property>
  <property fmtid="{D5CDD505-2E9C-101B-9397-08002B2CF9AE}" pid="11" name="Financial_x0020_Year">
    <vt:lpwstr/>
  </property>
  <property fmtid="{D5CDD505-2E9C-101B-9397-08002B2CF9AE}" pid="12" name="Project_x0020__x002F__x0020_Group">
    <vt:lpwstr/>
  </property>
  <property fmtid="{D5CDD505-2E9C-101B-9397-08002B2CF9AE}" pid="13" name="Month">
    <vt:lpwstr/>
  </property>
  <property fmtid="{D5CDD505-2E9C-101B-9397-08002B2CF9AE}" pid="14" name="Project_x0020_Team">
    <vt:lpwstr/>
  </property>
  <property fmtid="{D5CDD505-2E9C-101B-9397-08002B2CF9AE}" pid="15" name="cb717c4188d54fcc80f29692092a383f">
    <vt:lpwstr/>
  </property>
  <property fmtid="{D5CDD505-2E9C-101B-9397-08002B2CF9AE}" pid="16" name="oa1adb1b5c1b40519edab003046f83f6">
    <vt:lpwstr/>
  </property>
  <property fmtid="{D5CDD505-2E9C-101B-9397-08002B2CF9AE}" pid="17" name="f5a70f86bb24404fab6d6860852daaef">
    <vt:lpwstr/>
  </property>
  <property fmtid="{D5CDD505-2E9C-101B-9397-08002B2CF9AE}" pid="18" name="e39f7f9a1d004d76a8bc3b0417fce3d5">
    <vt:lpwstr/>
  </property>
  <property fmtid="{D5CDD505-2E9C-101B-9397-08002B2CF9AE}" pid="19" name="Financial Year">
    <vt:lpwstr/>
  </property>
  <property fmtid="{D5CDD505-2E9C-101B-9397-08002B2CF9AE}" pid="20" name="Review Frequency">
    <vt:lpwstr/>
  </property>
  <property fmtid="{D5CDD505-2E9C-101B-9397-08002B2CF9AE}" pid="21" name="Project / Group">
    <vt:lpwstr/>
  </property>
  <property fmtid="{D5CDD505-2E9C-101B-9397-08002B2CF9AE}" pid="22" name="Project Team">
    <vt:lpwstr/>
  </property>
</Properties>
</file>