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sldIdLst>
    <p:sldId id="256" r:id="rId5"/>
    <p:sldId id="274" r:id="rId6"/>
    <p:sldId id="267" r:id="rId7"/>
    <p:sldId id="272" r:id="rId8"/>
    <p:sldId id="270" r:id="rId9"/>
    <p:sldId id="269" r:id="rId10"/>
    <p:sldId id="268" r:id="rId11"/>
    <p:sldId id="277" r:id="rId12"/>
    <p:sldId id="276" r:id="rId13"/>
    <p:sldId id="280" r:id="rId14"/>
    <p:sldId id="279" r:id="rId15"/>
    <p:sldId id="266" r:id="rId16"/>
    <p:sldId id="264"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E8AF36-5A29-40C3-A3F4-F96C3441EE00}">
          <p14:sldIdLst>
            <p14:sldId id="256"/>
            <p14:sldId id="274"/>
            <p14:sldId id="267"/>
            <p14:sldId id="272"/>
            <p14:sldId id="270"/>
            <p14:sldId id="269"/>
            <p14:sldId id="268"/>
            <p14:sldId id="277"/>
            <p14:sldId id="276"/>
            <p14:sldId id="280"/>
            <p14:sldId id="279"/>
            <p14:sldId id="266"/>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98C"/>
    <a:srgbClr val="7281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33"/>
    <p:restoredTop sz="60621" autoAdjust="0"/>
  </p:normalViewPr>
  <p:slideViewPr>
    <p:cSldViewPr snapToGrid="0">
      <p:cViewPr varScale="1">
        <p:scale>
          <a:sx n="53" d="100"/>
          <a:sy n="53" d="100"/>
        </p:scale>
        <p:origin x="17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FA095-5D0D-7042-959D-2E9142ACE320}" type="datetimeFigureOut">
              <a:rPr lang="en-US" smtClean="0"/>
              <a:t>3/16/2023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14A21-2949-A54B-A659-B528A701FF8D}" type="slidenum">
              <a:rPr lang="en-US" smtClean="0"/>
              <a:t>‹#›</a:t>
            </a:fld>
            <a:endParaRPr lang="en-US"/>
          </a:p>
        </p:txBody>
      </p:sp>
    </p:spTree>
    <p:extLst>
      <p:ext uri="{BB962C8B-B14F-4D97-AF65-F5344CB8AC3E}">
        <p14:creationId xmlns:p14="http://schemas.microsoft.com/office/powerpoint/2010/main" val="314378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1</a:t>
            </a:fld>
            <a:endParaRPr lang="en-US"/>
          </a:p>
        </p:txBody>
      </p:sp>
    </p:spTree>
    <p:extLst>
      <p:ext uri="{BB962C8B-B14F-4D97-AF65-F5344CB8AC3E}">
        <p14:creationId xmlns:p14="http://schemas.microsoft.com/office/powerpoint/2010/main" val="99145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3</a:t>
            </a:fld>
            <a:endParaRPr lang="en-US"/>
          </a:p>
        </p:txBody>
      </p:sp>
    </p:spTree>
    <p:extLst>
      <p:ext uri="{BB962C8B-B14F-4D97-AF65-F5344CB8AC3E}">
        <p14:creationId xmlns:p14="http://schemas.microsoft.com/office/powerpoint/2010/main" val="340955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4</a:t>
            </a:fld>
            <a:endParaRPr lang="en-US"/>
          </a:p>
        </p:txBody>
      </p:sp>
    </p:spTree>
    <p:extLst>
      <p:ext uri="{BB962C8B-B14F-4D97-AF65-F5344CB8AC3E}">
        <p14:creationId xmlns:p14="http://schemas.microsoft.com/office/powerpoint/2010/main" val="108754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5</a:t>
            </a:fld>
            <a:endParaRPr lang="en-US"/>
          </a:p>
        </p:txBody>
      </p:sp>
    </p:spTree>
    <p:extLst>
      <p:ext uri="{BB962C8B-B14F-4D97-AF65-F5344CB8AC3E}">
        <p14:creationId xmlns:p14="http://schemas.microsoft.com/office/powerpoint/2010/main" val="1489780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8</a:t>
            </a:fld>
            <a:endParaRPr lang="en-US"/>
          </a:p>
        </p:txBody>
      </p:sp>
    </p:spTree>
    <p:extLst>
      <p:ext uri="{BB962C8B-B14F-4D97-AF65-F5344CB8AC3E}">
        <p14:creationId xmlns:p14="http://schemas.microsoft.com/office/powerpoint/2010/main" val="90770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10</a:t>
            </a:fld>
            <a:endParaRPr lang="en-US"/>
          </a:p>
        </p:txBody>
      </p:sp>
    </p:spTree>
    <p:extLst>
      <p:ext uri="{BB962C8B-B14F-4D97-AF65-F5344CB8AC3E}">
        <p14:creationId xmlns:p14="http://schemas.microsoft.com/office/powerpoint/2010/main" val="3804768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B14A21-2949-A54B-A659-B528A701FF8D}" type="slidenum">
              <a:rPr lang="en-US" smtClean="0"/>
              <a:t>13</a:t>
            </a:fld>
            <a:endParaRPr lang="en-US"/>
          </a:p>
        </p:txBody>
      </p:sp>
    </p:spTree>
    <p:extLst>
      <p:ext uri="{BB962C8B-B14F-4D97-AF65-F5344CB8AC3E}">
        <p14:creationId xmlns:p14="http://schemas.microsoft.com/office/powerpoint/2010/main" val="114390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2300" y="1921007"/>
            <a:ext cx="3780651" cy="1921009"/>
          </a:xfrm>
        </p:spPr>
        <p:txBody>
          <a:bodyPr anchor="b"/>
          <a:lstStyle>
            <a:lvl1pPr algn="l">
              <a:defRPr sz="5000" b="0" i="0">
                <a:solidFill>
                  <a:schemeClr val="bg1"/>
                </a:solidFill>
                <a:latin typeface="Georgia" panose="02040502050405020303"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622300" y="3988014"/>
            <a:ext cx="7389812" cy="393326"/>
          </a:xfrm>
        </p:spPr>
        <p:txBody>
          <a:bodyPr/>
          <a:lstStyle>
            <a:lvl1pPr marL="0" indent="0" algn="l">
              <a:buNone/>
              <a:defRPr sz="1800" b="1">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Tree>
    <p:extLst>
      <p:ext uri="{BB962C8B-B14F-4D97-AF65-F5344CB8AC3E}">
        <p14:creationId xmlns:p14="http://schemas.microsoft.com/office/powerpoint/2010/main" val="320325568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38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chemeClr val="accent3"/>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solidFill>
                  <a:schemeClr val="tx1">
                    <a:lumMod val="50000"/>
                    <a:lumOff val="50000"/>
                  </a:schemeClr>
                </a:solidFill>
              </a:defRPr>
            </a:lvl1pPr>
            <a:lvl2pPr>
              <a:buClr>
                <a:schemeClr val="accent3"/>
              </a:buClr>
              <a:defRPr>
                <a:solidFill>
                  <a:schemeClr val="tx1">
                    <a:lumMod val="50000"/>
                    <a:lumOff val="50000"/>
                  </a:schemeClr>
                </a:solidFill>
              </a:defRPr>
            </a:lvl2pPr>
            <a:lvl3pPr>
              <a:buClr>
                <a:schemeClr val="accent3"/>
              </a:buClr>
              <a:defRPr>
                <a:solidFill>
                  <a:schemeClr val="tx1">
                    <a:lumMod val="50000"/>
                    <a:lumOff val="50000"/>
                  </a:schemeClr>
                </a:solidFill>
              </a:defRPr>
            </a:lvl3pPr>
            <a:lvl4pPr>
              <a:buClr>
                <a:schemeClr val="accent3"/>
              </a:buClr>
              <a:defRPr>
                <a:solidFill>
                  <a:schemeClr val="tx1">
                    <a:lumMod val="50000"/>
                    <a:lumOff val="50000"/>
                  </a:schemeClr>
                </a:solidFill>
              </a:defRPr>
            </a:lvl4pPr>
            <a:lvl5pPr>
              <a:buClr>
                <a:schemeClr val="accent3"/>
              </a:buClr>
              <a:defRPr>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12"/>
          </p:nvPr>
        </p:nvSpPr>
        <p:spPr/>
        <p:txBody>
          <a:bodyPr/>
          <a:lstStyle/>
          <a:p>
            <a:fld id="{93BC65EE-D9BE-9946-B617-549D4565141E}" type="slidenum">
              <a:rPr lang="en-US" smtClean="0"/>
              <a:t>‹#›</a:t>
            </a:fld>
            <a:endParaRPr lang="en-US"/>
          </a:p>
        </p:txBody>
      </p:sp>
    </p:spTree>
    <p:extLst>
      <p:ext uri="{BB962C8B-B14F-4D97-AF65-F5344CB8AC3E}">
        <p14:creationId xmlns:p14="http://schemas.microsoft.com/office/powerpoint/2010/main" val="101068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lstStyle>
          <a:p>
            <a:fld id="{93BC65EE-D9BE-9946-B617-549D4565141E}" type="slidenum">
              <a:rPr lang="en-US" smtClean="0"/>
              <a:pPr/>
              <a:t>‹#›</a:t>
            </a:fld>
            <a:endParaRPr lang="en-US" dirty="0"/>
          </a:p>
        </p:txBody>
      </p:sp>
    </p:spTree>
    <p:extLst>
      <p:ext uri="{BB962C8B-B14F-4D97-AF65-F5344CB8AC3E}">
        <p14:creationId xmlns:p14="http://schemas.microsoft.com/office/powerpoint/2010/main" val="2839785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A picture containing text, sign, night sky&#10;&#10;Description automatically generated">
            <a:extLst>
              <a:ext uri="{FF2B5EF4-FFF2-40B4-BE49-F238E27FC236}">
                <a16:creationId xmlns:a16="http://schemas.microsoft.com/office/drawing/2014/main" id="{CAA48966-5E07-1169-BA55-B288FC0DC99E}"/>
              </a:ext>
            </a:extLst>
          </p:cNvPr>
          <p:cNvPicPr>
            <a:picLocks noChangeAspect="1"/>
          </p:cNvPicPr>
          <p:nvPr userDrawn="1"/>
        </p:nvPicPr>
        <p:blipFill rotWithShape="1">
          <a:blip r:embed="rId5"/>
          <a:srcRect b="61910"/>
          <a:stretch/>
        </p:blipFill>
        <p:spPr>
          <a:xfrm>
            <a:off x="233081" y="4626176"/>
            <a:ext cx="2548539" cy="411764"/>
          </a:xfrm>
          <a:prstGeom prst="rect">
            <a:avLst/>
          </a:prstGeom>
        </p:spPr>
      </p:pic>
      <p:sp>
        <p:nvSpPr>
          <p:cNvPr id="2" name="Title Placeholder 1"/>
          <p:cNvSpPr>
            <a:spLocks noGrp="1"/>
          </p:cNvSpPr>
          <p:nvPr>
            <p:ph type="title"/>
          </p:nvPr>
        </p:nvSpPr>
        <p:spPr>
          <a:xfrm>
            <a:off x="582546" y="273845"/>
            <a:ext cx="7886700" cy="736496"/>
          </a:xfrm>
          <a:prstGeom prst="rect">
            <a:avLst/>
          </a:prstGeom>
        </p:spPr>
        <p:txBody>
          <a:bodyPr vert="horz" lIns="0" tIns="0" rIns="0" bIns="0" rtlCol="0" anchor="b" anchorCtr="0">
            <a:noAutofit/>
          </a:bodyPr>
          <a:lstStyle/>
          <a:p>
            <a:r>
              <a:rPr lang="en-GB" dirty="0"/>
              <a:t>Click to edit Master title style</a:t>
            </a:r>
            <a:endParaRPr lang="en-US" dirty="0"/>
          </a:p>
        </p:txBody>
      </p:sp>
      <p:sp>
        <p:nvSpPr>
          <p:cNvPr id="3" name="Text Placeholder 2"/>
          <p:cNvSpPr>
            <a:spLocks noGrp="1"/>
          </p:cNvSpPr>
          <p:nvPr>
            <p:ph type="body" idx="1"/>
          </p:nvPr>
        </p:nvSpPr>
        <p:spPr>
          <a:xfrm>
            <a:off x="590230" y="1282757"/>
            <a:ext cx="7886700" cy="3147841"/>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0" y="4767263"/>
            <a:ext cx="9144000" cy="273844"/>
          </a:xfrm>
          <a:prstGeom prst="rect">
            <a:avLst/>
          </a:prstGeom>
        </p:spPr>
        <p:txBody>
          <a:bodyPr vert="horz" lIns="0" tIns="0" rIns="0" bIns="0" rtlCol="0" anchor="ctr" anchorCtr="1"/>
          <a:lstStyle>
            <a:lvl1pPr algn="r">
              <a:defRPr sz="900">
                <a:solidFill>
                  <a:schemeClr val="tx1">
                    <a:tint val="75000"/>
                  </a:schemeClr>
                </a:solidFill>
              </a:defRPr>
            </a:lvl1pPr>
          </a:lstStyle>
          <a:p>
            <a:fld id="{93BC65EE-D9BE-9946-B617-549D4565141E}" type="slidenum">
              <a:rPr lang="en-US" smtClean="0"/>
              <a:t>‹#›</a:t>
            </a:fld>
            <a:endParaRPr lang="en-US"/>
          </a:p>
        </p:txBody>
      </p:sp>
    </p:spTree>
    <p:extLst>
      <p:ext uri="{BB962C8B-B14F-4D97-AF65-F5344CB8AC3E}">
        <p14:creationId xmlns:p14="http://schemas.microsoft.com/office/powerpoint/2010/main" val="4269680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hf hdr="0" ftr="0" dt="0"/>
  <p:txStyles>
    <p:titleStyle>
      <a:lvl1pPr algn="l" defTabSz="685800" rtl="0" eaLnBrk="1" latinLnBrk="0" hangingPunct="1">
        <a:lnSpc>
          <a:spcPct val="90000"/>
        </a:lnSpc>
        <a:spcBef>
          <a:spcPct val="0"/>
        </a:spcBef>
        <a:buNone/>
        <a:defRPr sz="3400" b="0" i="0" kern="1200">
          <a:solidFill>
            <a:schemeClr val="accent3"/>
          </a:solidFill>
          <a:latin typeface="Georgia" panose="02040502050405020303" pitchFamily="18" charset="0"/>
          <a:ea typeface="+mj-ea"/>
          <a:cs typeface="+mj-cs"/>
        </a:defRPr>
      </a:lvl1pPr>
    </p:titleStyle>
    <p:bodyStyle>
      <a:lvl1pPr marL="176213" indent="-176213" algn="l" defTabSz="685800" rtl="0" eaLnBrk="1" latinLnBrk="0" hangingPunct="1">
        <a:lnSpc>
          <a:spcPct val="100000"/>
        </a:lnSpc>
        <a:spcBef>
          <a:spcPts val="0"/>
        </a:spcBef>
        <a:spcAft>
          <a:spcPts val="500"/>
        </a:spcAft>
        <a:buClr>
          <a:schemeClr val="accent3"/>
        </a:buClr>
        <a:buFont typeface="System Font Regular"/>
        <a:buChar char="&gt;"/>
        <a:tabLst/>
        <a:defRPr sz="1600" kern="1200">
          <a:solidFill>
            <a:schemeClr val="tx1">
              <a:lumMod val="50000"/>
              <a:lumOff val="50000"/>
            </a:schemeClr>
          </a:solidFill>
          <a:latin typeface="+mn-lt"/>
          <a:ea typeface="+mn-ea"/>
          <a:cs typeface="+mn-cs"/>
        </a:defRPr>
      </a:lvl1pPr>
      <a:lvl2pPr marL="400050" indent="-169863" algn="l" defTabSz="685800" rtl="0" eaLnBrk="1" latinLnBrk="0" hangingPunct="1">
        <a:lnSpc>
          <a:spcPct val="100000"/>
        </a:lnSpc>
        <a:spcBef>
          <a:spcPts val="0"/>
        </a:spcBef>
        <a:spcAft>
          <a:spcPts val="500"/>
        </a:spcAft>
        <a:buClr>
          <a:schemeClr val="accent3"/>
        </a:buClr>
        <a:buFont typeface="System Font Regular"/>
        <a:buChar char="–"/>
        <a:tabLst/>
        <a:defRPr sz="1600" kern="1200">
          <a:solidFill>
            <a:schemeClr val="tx1">
              <a:lumMod val="50000"/>
              <a:lumOff val="50000"/>
            </a:schemeClr>
          </a:solidFill>
          <a:latin typeface="+mn-lt"/>
          <a:ea typeface="+mn-ea"/>
          <a:cs typeface="+mn-cs"/>
        </a:defRPr>
      </a:lvl2pPr>
      <a:lvl3pPr marL="582613" indent="-169863" algn="l" defTabSz="685800" rtl="0" eaLnBrk="1" latinLnBrk="0" hangingPunct="1">
        <a:lnSpc>
          <a:spcPct val="100000"/>
        </a:lnSpc>
        <a:spcBef>
          <a:spcPts val="0"/>
        </a:spcBef>
        <a:spcAft>
          <a:spcPts val="500"/>
        </a:spcAft>
        <a:buClr>
          <a:schemeClr val="accent3"/>
        </a:buClr>
        <a:buFont typeface="System Font Regular"/>
        <a:buChar char="&gt;"/>
        <a:tabLst/>
        <a:defRPr sz="1600" kern="1200">
          <a:solidFill>
            <a:schemeClr val="tx1">
              <a:lumMod val="50000"/>
              <a:lumOff val="50000"/>
            </a:schemeClr>
          </a:solidFill>
          <a:latin typeface="+mn-lt"/>
          <a:ea typeface="+mn-ea"/>
          <a:cs typeface="+mn-cs"/>
        </a:defRPr>
      </a:lvl3pPr>
      <a:lvl4pPr marL="800100" indent="-169863" algn="l" defTabSz="685800" rtl="0" eaLnBrk="1" latinLnBrk="0" hangingPunct="1">
        <a:lnSpc>
          <a:spcPct val="100000"/>
        </a:lnSpc>
        <a:spcBef>
          <a:spcPts val="0"/>
        </a:spcBef>
        <a:spcAft>
          <a:spcPts val="500"/>
        </a:spcAft>
        <a:buClr>
          <a:schemeClr val="accent3"/>
        </a:buClr>
        <a:buFont typeface="System Font Regular"/>
        <a:buChar char="–"/>
        <a:tabLst/>
        <a:defRPr sz="1600" kern="1200">
          <a:solidFill>
            <a:schemeClr val="tx1">
              <a:lumMod val="50000"/>
              <a:lumOff val="50000"/>
            </a:schemeClr>
          </a:solidFill>
          <a:latin typeface="+mn-lt"/>
          <a:ea typeface="+mn-ea"/>
          <a:cs typeface="+mn-cs"/>
        </a:defRPr>
      </a:lvl4pPr>
      <a:lvl5pPr marL="977900" indent="-169863" algn="l" defTabSz="685800" rtl="0" eaLnBrk="1" latinLnBrk="0" hangingPunct="1">
        <a:lnSpc>
          <a:spcPct val="100000"/>
        </a:lnSpc>
        <a:spcBef>
          <a:spcPts val="0"/>
        </a:spcBef>
        <a:spcAft>
          <a:spcPts val="500"/>
        </a:spcAft>
        <a:buClr>
          <a:schemeClr val="accent3"/>
        </a:buClr>
        <a:buFont typeface="System Font Regular"/>
        <a:buChar char="&gt;"/>
        <a:tabLst/>
        <a:defRPr sz="1600" kern="1200">
          <a:solidFill>
            <a:schemeClr val="tx1">
              <a:lumMod val="50000"/>
              <a:lumOff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7" userDrawn="1">
          <p15:clr>
            <a:srgbClr val="F26B43"/>
          </p15:clr>
        </p15:guide>
        <p15:guide id="2" pos="36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53595D-8644-538B-B5D9-A336AC52F13A}"/>
              </a:ext>
            </a:extLst>
          </p:cNvPr>
          <p:cNvSpPr/>
          <p:nvPr/>
        </p:nvSpPr>
        <p:spPr>
          <a:xfrm>
            <a:off x="4041321" y="0"/>
            <a:ext cx="5102679" cy="51434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lgn="l"/>
            <a:endParaRPr lang="en-US" sz="1600" dirty="0">
              <a:solidFill>
                <a:schemeClr val="bg1"/>
              </a:solidFill>
            </a:endParaRPr>
          </a:p>
        </p:txBody>
      </p:sp>
      <p:pic>
        <p:nvPicPr>
          <p:cNvPr id="3" name="Picture 2">
            <a:extLst>
              <a:ext uri="{FF2B5EF4-FFF2-40B4-BE49-F238E27FC236}">
                <a16:creationId xmlns:a16="http://schemas.microsoft.com/office/drawing/2014/main" id="{991D5655-3AEA-86F6-AFEE-587D9568AB12}"/>
              </a:ext>
            </a:extLst>
          </p:cNvPr>
          <p:cNvPicPr>
            <a:picLocks noChangeAspect="1"/>
          </p:cNvPicPr>
          <p:nvPr/>
        </p:nvPicPr>
        <p:blipFill rotWithShape="1">
          <a:blip r:embed="rId3"/>
          <a:srcRect l="4058" t="2493" b="2493"/>
          <a:stretch/>
        </p:blipFill>
        <p:spPr>
          <a:xfrm>
            <a:off x="0" y="0"/>
            <a:ext cx="8772926" cy="5143500"/>
          </a:xfrm>
          <a:prstGeom prst="rect">
            <a:avLst/>
          </a:prstGeom>
          <a:effectLst>
            <a:outerShdw blurRad="50800" dist="38100" algn="l" rotWithShape="0">
              <a:schemeClr val="accent4">
                <a:alpha val="58000"/>
              </a:schemeClr>
            </a:outerShdw>
          </a:effectLst>
        </p:spPr>
      </p:pic>
      <p:sp>
        <p:nvSpPr>
          <p:cNvPr id="7" name="Title 6">
            <a:extLst>
              <a:ext uri="{FF2B5EF4-FFF2-40B4-BE49-F238E27FC236}">
                <a16:creationId xmlns:a16="http://schemas.microsoft.com/office/drawing/2014/main" id="{EDC192B1-FF27-B654-DAC9-4EB42E0F1AD4}"/>
              </a:ext>
            </a:extLst>
          </p:cNvPr>
          <p:cNvSpPr>
            <a:spLocks noGrp="1"/>
          </p:cNvSpPr>
          <p:nvPr>
            <p:ph type="ctrTitle"/>
          </p:nvPr>
        </p:nvSpPr>
        <p:spPr>
          <a:xfrm>
            <a:off x="775581" y="517551"/>
            <a:ext cx="3345543" cy="1921009"/>
          </a:xfrm>
        </p:spPr>
        <p:txBody>
          <a:bodyPr anchor="t" anchorCtr="0"/>
          <a:lstStyle/>
          <a:p>
            <a:r>
              <a:rPr lang="en-GB" sz="3200" b="0" dirty="0">
                <a:solidFill>
                  <a:schemeClr val="accent4"/>
                </a:solidFill>
                <a:latin typeface="Georgia" panose="02040502050405020303" pitchFamily="18" charset="0"/>
              </a:rPr>
              <a:t>All Wales cost of living online summit: Health and care services breakout session </a:t>
            </a:r>
          </a:p>
        </p:txBody>
      </p:sp>
      <p:sp>
        <p:nvSpPr>
          <p:cNvPr id="8" name="Subtitle 7">
            <a:extLst>
              <a:ext uri="{FF2B5EF4-FFF2-40B4-BE49-F238E27FC236}">
                <a16:creationId xmlns:a16="http://schemas.microsoft.com/office/drawing/2014/main" id="{5EFFB82F-B97F-669A-C818-E2107255C0C4}"/>
              </a:ext>
            </a:extLst>
          </p:cNvPr>
          <p:cNvSpPr>
            <a:spLocks noGrp="1"/>
          </p:cNvSpPr>
          <p:nvPr>
            <p:ph type="subTitle" idx="1"/>
          </p:nvPr>
        </p:nvSpPr>
        <p:spPr>
          <a:xfrm>
            <a:off x="775581" y="3052960"/>
            <a:ext cx="3877442" cy="855156"/>
          </a:xfrm>
        </p:spPr>
        <p:txBody>
          <a:bodyPr/>
          <a:lstStyle/>
          <a:p>
            <a:r>
              <a:rPr lang="en-GB" dirty="0">
                <a:solidFill>
                  <a:schemeClr val="bg1"/>
                </a:solidFill>
              </a:rPr>
              <a:t>Mind the gap: The cost-of-living crisis and health inequalities in Wales </a:t>
            </a:r>
          </a:p>
          <a:p>
            <a:r>
              <a:rPr lang="en-GB" b="0" dirty="0">
                <a:solidFill>
                  <a:schemeClr val="bg1"/>
                </a:solidFill>
              </a:rPr>
              <a:t>March 2023 </a:t>
            </a:r>
          </a:p>
        </p:txBody>
      </p:sp>
      <p:pic>
        <p:nvPicPr>
          <p:cNvPr id="5" name="Picture 4" descr="A picture containing text, sign, night sky&#10;&#10;Description automatically generated">
            <a:extLst>
              <a:ext uri="{FF2B5EF4-FFF2-40B4-BE49-F238E27FC236}">
                <a16:creationId xmlns:a16="http://schemas.microsoft.com/office/drawing/2014/main" id="{261C5E51-B78D-081B-3E70-0FA39145820B}"/>
              </a:ext>
            </a:extLst>
          </p:cNvPr>
          <p:cNvPicPr>
            <a:picLocks noChangeAspect="1"/>
          </p:cNvPicPr>
          <p:nvPr/>
        </p:nvPicPr>
        <p:blipFill rotWithShape="1">
          <a:blip r:embed="rId4"/>
          <a:srcRect b="61910"/>
          <a:stretch/>
        </p:blipFill>
        <p:spPr>
          <a:xfrm>
            <a:off x="371074" y="4358867"/>
            <a:ext cx="3592476" cy="580432"/>
          </a:xfrm>
          <a:prstGeom prst="rect">
            <a:avLst/>
          </a:prstGeom>
        </p:spPr>
      </p:pic>
      <p:pic>
        <p:nvPicPr>
          <p:cNvPr id="4"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5F86078A-2807-F291-465F-A810F3FD28C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550" b="23723"/>
          <a:stretch/>
        </p:blipFill>
        <p:spPr bwMode="auto">
          <a:xfrm>
            <a:off x="4334624" y="4258985"/>
            <a:ext cx="2244596" cy="678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24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6AA3-FBA9-4CB4-4D26-1B18B8B58033}"/>
              </a:ext>
            </a:extLst>
          </p:cNvPr>
          <p:cNvSpPr>
            <a:spLocks noGrp="1"/>
          </p:cNvSpPr>
          <p:nvPr>
            <p:ph type="title"/>
          </p:nvPr>
        </p:nvSpPr>
        <p:spPr/>
        <p:txBody>
          <a:bodyPr/>
          <a:lstStyle/>
          <a:p>
            <a:r>
              <a:rPr lang="en-GB" dirty="0"/>
              <a:t>From discussion to action …</a:t>
            </a:r>
          </a:p>
        </p:txBody>
      </p:sp>
      <p:sp>
        <p:nvSpPr>
          <p:cNvPr id="4" name="Slide Number Placeholder 3">
            <a:extLst>
              <a:ext uri="{FF2B5EF4-FFF2-40B4-BE49-F238E27FC236}">
                <a16:creationId xmlns:a16="http://schemas.microsoft.com/office/drawing/2014/main" id="{E809A0A8-4FE9-107E-7E7A-B593476501AF}"/>
              </a:ext>
            </a:extLst>
          </p:cNvPr>
          <p:cNvSpPr>
            <a:spLocks noGrp="1"/>
          </p:cNvSpPr>
          <p:nvPr>
            <p:ph type="sldNum" sz="quarter" idx="12"/>
          </p:nvPr>
        </p:nvSpPr>
        <p:spPr/>
        <p:txBody>
          <a:bodyPr/>
          <a:lstStyle/>
          <a:p>
            <a:fld id="{93BC65EE-D9BE-9946-B617-549D4565141E}" type="slidenum">
              <a:rPr lang="en-US" smtClean="0"/>
              <a:t>10</a:t>
            </a:fld>
            <a:endParaRPr lang="en-US"/>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4BA667-D838-BCDC-FC38-EE69820CC5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99CAFA0D-D4B2-F534-7524-A1B98F2509C5}"/>
              </a:ext>
            </a:extLst>
          </p:cNvPr>
          <p:cNvSpPr>
            <a:spLocks noGrp="1"/>
          </p:cNvSpPr>
          <p:nvPr>
            <p:ph idx="1"/>
          </p:nvPr>
        </p:nvSpPr>
        <p:spPr>
          <a:xfrm>
            <a:off x="3367668" y="1282757"/>
            <a:ext cx="5109262" cy="3147841"/>
          </a:xfrm>
        </p:spPr>
        <p:txBody>
          <a:bodyPr/>
          <a:lstStyle/>
          <a:p>
            <a:pPr marL="0" indent="0">
              <a:lnSpc>
                <a:spcPct val="106000"/>
              </a:lnSpc>
              <a:spcAft>
                <a:spcPts val="800"/>
              </a:spcAft>
              <a:buNone/>
            </a:pPr>
            <a:r>
              <a:rPr lang="en-GB" b="1" dirty="0">
                <a:effectLst/>
                <a:latin typeface="Calibri" panose="020F0502020204030204" pitchFamily="34" charset="0"/>
                <a:ea typeface="Calibri" panose="020F0502020204030204" pitchFamily="34" charset="0"/>
                <a:cs typeface="Calibri" panose="020F0502020204030204" pitchFamily="34" charset="0"/>
              </a:rPr>
              <a:t>Marmot review recommendations (2010) </a:t>
            </a: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Give every child the best start in life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Enable all children, young people and adults to maximise their capabilities and have control over their lives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Create fair employment and good work for all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Ensure healthy standard of living for all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Create and develop healthy and sustainable places and communities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Calibri" panose="020F0502020204030204" pitchFamily="34" charset="0"/>
              </a:rPr>
              <a:t>Strengthen the role and impact of ill health prevention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200" dirty="0"/>
          </a:p>
          <a:p>
            <a:pPr marL="0" indent="0">
              <a:buNone/>
            </a:pPr>
            <a:r>
              <a:rPr lang="en-GB" sz="2000" dirty="0">
                <a:solidFill>
                  <a:schemeClr val="accent3"/>
                </a:solidFill>
                <a:latin typeface="Georgia" panose="02040502050405020303" pitchFamily="18" charset="0"/>
                <a:ea typeface="+mj-ea"/>
                <a:cs typeface="+mj-cs"/>
              </a:rPr>
              <a:t>So what can we do to help? </a:t>
            </a:r>
          </a:p>
        </p:txBody>
      </p:sp>
      <p:pic>
        <p:nvPicPr>
          <p:cNvPr id="10" name="Picture 9">
            <a:extLst>
              <a:ext uri="{FF2B5EF4-FFF2-40B4-BE49-F238E27FC236}">
                <a16:creationId xmlns:a16="http://schemas.microsoft.com/office/drawing/2014/main" id="{6DE1C59E-3872-D671-6400-1AB8D727C57F}"/>
              </a:ext>
            </a:extLst>
          </p:cNvPr>
          <p:cNvPicPr>
            <a:picLocks noChangeAspect="1"/>
          </p:cNvPicPr>
          <p:nvPr/>
        </p:nvPicPr>
        <p:blipFill>
          <a:blip r:embed="rId4"/>
          <a:stretch>
            <a:fillRect/>
          </a:stretch>
        </p:blipFill>
        <p:spPr>
          <a:xfrm>
            <a:off x="582546" y="1261471"/>
            <a:ext cx="2502509" cy="3147841"/>
          </a:xfrm>
          <a:prstGeom prst="rect">
            <a:avLst/>
          </a:prstGeom>
        </p:spPr>
      </p:pic>
    </p:spTree>
    <p:extLst>
      <p:ext uri="{BB962C8B-B14F-4D97-AF65-F5344CB8AC3E}">
        <p14:creationId xmlns:p14="http://schemas.microsoft.com/office/powerpoint/2010/main" val="242251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6AA3-FBA9-4CB4-4D26-1B18B8B58033}"/>
              </a:ext>
            </a:extLst>
          </p:cNvPr>
          <p:cNvSpPr>
            <a:spLocks noGrp="1"/>
          </p:cNvSpPr>
          <p:nvPr>
            <p:ph type="title"/>
          </p:nvPr>
        </p:nvSpPr>
        <p:spPr/>
        <p:txBody>
          <a:bodyPr/>
          <a:lstStyle/>
          <a:p>
            <a:r>
              <a:rPr lang="en-GB" dirty="0"/>
              <a:t>Questions to consider </a:t>
            </a:r>
          </a:p>
        </p:txBody>
      </p:sp>
      <p:sp>
        <p:nvSpPr>
          <p:cNvPr id="3" name="Content Placeholder 2">
            <a:extLst>
              <a:ext uri="{FF2B5EF4-FFF2-40B4-BE49-F238E27FC236}">
                <a16:creationId xmlns:a16="http://schemas.microsoft.com/office/drawing/2014/main" id="{D9EDF324-A855-27F2-D151-70170A22DD80}"/>
              </a:ext>
            </a:extLst>
          </p:cNvPr>
          <p:cNvSpPr>
            <a:spLocks noGrp="1"/>
          </p:cNvSpPr>
          <p:nvPr>
            <p:ph idx="1"/>
          </p:nvPr>
        </p:nvSpPr>
        <p:spPr>
          <a:xfrm>
            <a:off x="582546" y="1010341"/>
            <a:ext cx="7886700" cy="3147841"/>
          </a:xfrm>
        </p:spPr>
        <p:txBody>
          <a:bodyPr/>
          <a:lstStyle/>
          <a:p>
            <a:pPr marL="738187" indent="0">
              <a:buNone/>
            </a:pPr>
            <a:r>
              <a:rPr lang="en-GB" dirty="0">
                <a:effectLst/>
                <a:latin typeface="Verdana" panose="020B0604030504040204" pitchFamily="34" charset="0"/>
                <a:ea typeface="Calibri" panose="020F0502020204030204" pitchFamily="34" charset="0"/>
              </a:rPr>
              <a:t> </a:t>
            </a:r>
            <a:endParaRPr lang="en-GB" dirty="0">
              <a:latin typeface="Calibri" panose="020F0502020204030204" pitchFamily="34" charset="0"/>
              <a:ea typeface="Calibri" panose="020F0502020204030204" pitchFamily="34" charset="0"/>
            </a:endParaRPr>
          </a:p>
          <a:p>
            <a:pPr marL="342900" indent="-342900">
              <a:buFont typeface="+mj-lt"/>
              <a:buAutoNum type="arabicPeriod"/>
            </a:pPr>
            <a:r>
              <a:rPr lang="en-GB" dirty="0">
                <a:effectLst/>
                <a:latin typeface="Verdana" panose="020B0604030504040204" pitchFamily="34" charset="0"/>
                <a:ea typeface="Calibri" panose="020F0502020204030204" pitchFamily="34" charset="0"/>
              </a:rPr>
              <a:t>What are the barriers and enablers to an effective response to equitably address need? </a:t>
            </a:r>
          </a:p>
          <a:p>
            <a:pPr marL="342900" indent="-342900">
              <a:buFont typeface="System Font Regular"/>
              <a:buAutoNum type="arabicPeriod"/>
            </a:pPr>
            <a:r>
              <a:rPr lang="en-GB" dirty="0">
                <a:effectLst/>
                <a:latin typeface="Verdana" panose="020B0604030504040204" pitchFamily="34" charset="0"/>
                <a:ea typeface="Calibri" panose="020F0502020204030204" pitchFamily="34" charset="0"/>
              </a:rPr>
              <a:t>What examples of good practice and effective partnership working currently exist? </a:t>
            </a:r>
            <a:endParaRPr lang="en-GB" dirty="0">
              <a:effectLst/>
              <a:latin typeface="Calibri" panose="020F0502020204030204" pitchFamily="34" charset="0"/>
              <a:ea typeface="Calibri" panose="020F0502020204030204" pitchFamily="34" charset="0"/>
            </a:endParaRPr>
          </a:p>
          <a:p>
            <a:pPr marL="342900" indent="-342900">
              <a:buAutoNum type="arabicPeriod"/>
            </a:pPr>
            <a:r>
              <a:rPr lang="en-GB" dirty="0">
                <a:effectLst/>
                <a:latin typeface="Verdana" panose="020B0604030504040204" pitchFamily="34" charset="0"/>
                <a:ea typeface="Calibri" panose="020F0502020204030204" pitchFamily="34" charset="0"/>
              </a:rPr>
              <a:t>What additional support do you think would be beneficial to mitigate the impacts of the cost of living crisis at national, regional and local levels?</a:t>
            </a:r>
          </a:p>
          <a:p>
            <a:pPr marL="342900" indent="-342900">
              <a:buAutoNum type="arabicPeriod"/>
            </a:pPr>
            <a:r>
              <a:rPr lang="en-GB" dirty="0">
                <a:effectLst/>
                <a:latin typeface="Verdana" panose="020B0604030504040204" pitchFamily="34" charset="0"/>
                <a:ea typeface="Calibri" panose="020F0502020204030204" pitchFamily="34" charset="0"/>
              </a:rPr>
              <a:t>What opportunities are there to further collaborate across sectors in supporting a short, medium and long-term response, including using data and involving communities? </a:t>
            </a:r>
            <a:endParaRPr lang="en-GB" dirty="0">
              <a:latin typeface="Calibri" panose="020F0502020204030204" pitchFamily="34" charset="0"/>
              <a:ea typeface="Calibri" panose="020F0502020204030204" pitchFamily="34" charset="0"/>
            </a:endParaRPr>
          </a:p>
          <a:p>
            <a:pPr marL="342900" indent="-342900">
              <a:buAutoNum type="arabicPeriod"/>
            </a:pPr>
            <a:r>
              <a:rPr lang="en-GB" dirty="0">
                <a:effectLst/>
                <a:latin typeface="Verdana" panose="020B0604030504040204" pitchFamily="34" charset="0"/>
                <a:ea typeface="Calibri" panose="020F0502020204030204" pitchFamily="34" charset="0"/>
              </a:rPr>
              <a:t>What top 3 actions would you like to see to make a difference?</a:t>
            </a:r>
            <a:endParaRPr lang="en-GB"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E809A0A8-4FE9-107E-7E7A-B593476501AF}"/>
              </a:ext>
            </a:extLst>
          </p:cNvPr>
          <p:cNvSpPr>
            <a:spLocks noGrp="1"/>
          </p:cNvSpPr>
          <p:nvPr>
            <p:ph type="sldNum" sz="quarter" idx="12"/>
          </p:nvPr>
        </p:nvSpPr>
        <p:spPr/>
        <p:txBody>
          <a:bodyPr/>
          <a:lstStyle/>
          <a:p>
            <a:fld id="{93BC65EE-D9BE-9946-B617-549D4565141E}" type="slidenum">
              <a:rPr lang="en-US" smtClean="0"/>
              <a:t>11</a:t>
            </a:fld>
            <a:endParaRPr lang="en-US"/>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4BA667-D838-BCDC-FC38-EE69820CC5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02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83D178E-5E59-1ABF-8D87-B25E3877C28F}"/>
              </a:ext>
            </a:extLst>
          </p:cNvPr>
          <p:cNvPicPr>
            <a:picLocks noChangeAspect="1"/>
          </p:cNvPicPr>
          <p:nvPr/>
        </p:nvPicPr>
        <p:blipFill rotWithShape="1">
          <a:blip r:embed="rId2"/>
          <a:srcRect b="8564"/>
          <a:stretch/>
        </p:blipFill>
        <p:spPr>
          <a:xfrm>
            <a:off x="5169877" y="0"/>
            <a:ext cx="3974123" cy="5143500"/>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9DD2D479-5992-1688-8D57-07423D21A08A}"/>
              </a:ext>
            </a:extLst>
          </p:cNvPr>
          <p:cNvPicPr>
            <a:picLocks noChangeAspect="1"/>
          </p:cNvPicPr>
          <p:nvPr/>
        </p:nvPicPr>
        <p:blipFill>
          <a:blip r:embed="rId3"/>
          <a:stretch>
            <a:fillRect/>
          </a:stretch>
        </p:blipFill>
        <p:spPr>
          <a:xfrm>
            <a:off x="0" y="0"/>
            <a:ext cx="9144000" cy="5143500"/>
          </a:xfrm>
          <a:prstGeom prst="rect">
            <a:avLst/>
          </a:prstGeom>
        </p:spPr>
      </p:pic>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a:xfrm>
            <a:off x="590230" y="1282757"/>
            <a:ext cx="3884788" cy="3147841"/>
          </a:xfrm>
        </p:spPr>
        <p:txBody>
          <a:bodyPr/>
          <a:lstStyle/>
          <a:p>
            <a:pPr>
              <a:lnSpc>
                <a:spcPct val="107000"/>
              </a:lnSpc>
              <a:spcAft>
                <a:spcPts val="800"/>
              </a:spcAft>
            </a:pPr>
            <a:r>
              <a:rPr lang="en-GB" sz="1800" dirty="0">
                <a:latin typeface="Segoe UI" panose="020B0502040204020203" pitchFamily="34" charset="0"/>
                <a:ea typeface="Calibri" panose="020F0502020204030204" pitchFamily="34" charset="0"/>
                <a:cs typeface="Times New Roman" panose="02020603050405020304" pitchFamily="18" charset="0"/>
              </a:rPr>
              <a:t>To download the </a:t>
            </a:r>
            <a:r>
              <a:rPr lang="en-GB" sz="1800" i="1" dirty="0">
                <a:latin typeface="Segoe UI" panose="020B0502040204020203" pitchFamily="34" charset="0"/>
                <a:ea typeface="Calibri" panose="020F0502020204030204" pitchFamily="34" charset="0"/>
                <a:cs typeface="Times New Roman" panose="02020603050405020304" pitchFamily="18" charset="0"/>
              </a:rPr>
              <a:t>Mind the gap </a:t>
            </a:r>
            <a:r>
              <a:rPr lang="en-GB" sz="1800" dirty="0">
                <a:latin typeface="Segoe UI" panose="020B0502040204020203" pitchFamily="34" charset="0"/>
                <a:ea typeface="Calibri" panose="020F0502020204030204" pitchFamily="34" charset="0"/>
                <a:cs typeface="Times New Roman" panose="02020603050405020304" pitchFamily="18" charset="0"/>
              </a:rPr>
              <a:t>report, visit </a:t>
            </a:r>
            <a:r>
              <a:rPr lang="en-GB" sz="1800" b="1" dirty="0">
                <a:effectLst/>
                <a:latin typeface="Segoe UI" panose="020B0502040204020203" pitchFamily="34" charset="0"/>
                <a:ea typeface="Calibri" panose="020F0502020204030204" pitchFamily="34" charset="0"/>
                <a:cs typeface="Times New Roman" panose="02020603050405020304" pitchFamily="18" charset="0"/>
              </a:rPr>
              <a:t>nhsconfed.org/</a:t>
            </a:r>
            <a:r>
              <a:rPr lang="en-GB" sz="1800" b="1" dirty="0" err="1">
                <a:effectLst/>
                <a:latin typeface="Segoe UI" panose="020B0502040204020203" pitchFamily="34" charset="0"/>
                <a:ea typeface="Calibri" panose="020F0502020204030204" pitchFamily="34" charset="0"/>
                <a:cs typeface="Times New Roman" panose="02020603050405020304" pitchFamily="18" charset="0"/>
              </a:rPr>
              <a:t>MindTheGap</a:t>
            </a:r>
            <a:endParaRPr lang="en-GB" sz="1800" dirty="0">
              <a:effectLst/>
              <a:latin typeface="Segoe UI"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latin typeface="Segoe UI" panose="020B0502040204020203" pitchFamily="34" charset="0"/>
                <a:ea typeface="Calibri" panose="020F0502020204030204" pitchFamily="34" charset="0"/>
                <a:cs typeface="Times New Roman" panose="02020603050405020304" pitchFamily="18" charset="0"/>
              </a:rPr>
              <a:t>To download the </a:t>
            </a:r>
            <a:r>
              <a:rPr lang="en-GB" sz="1800" i="1" dirty="0">
                <a:latin typeface="Segoe UI" panose="020B0502040204020203" pitchFamily="34" charset="0"/>
                <a:ea typeface="Calibri" panose="020F0502020204030204" pitchFamily="34" charset="0"/>
                <a:cs typeface="Times New Roman" panose="02020603050405020304" pitchFamily="18" charset="0"/>
              </a:rPr>
              <a:t>Everything affects health </a:t>
            </a:r>
            <a:r>
              <a:rPr lang="en-GB" sz="1800" dirty="0">
                <a:latin typeface="Segoe UI" panose="020B0502040204020203" pitchFamily="34" charset="0"/>
                <a:ea typeface="Calibri" panose="020F0502020204030204" pitchFamily="34" charset="0"/>
                <a:cs typeface="Times New Roman" panose="02020603050405020304" pitchFamily="18" charset="0"/>
              </a:rPr>
              <a:t>case studies, visit </a:t>
            </a:r>
            <a:r>
              <a:rPr lang="en-GB" sz="1800" b="1" dirty="0">
                <a:latin typeface="Segoe UI" panose="020B0502040204020203" pitchFamily="34" charset="0"/>
                <a:ea typeface="Calibri" panose="020F0502020204030204" pitchFamily="34" charset="0"/>
                <a:cs typeface="Times New Roman" panose="02020603050405020304" pitchFamily="18" charset="0"/>
              </a:rPr>
              <a:t>nhsconfed.org/publications/everything-affects-health</a:t>
            </a:r>
            <a:endParaRPr lang="en-GB" sz="1800" b="1" dirty="0">
              <a:effectLst/>
              <a:latin typeface="Segoe UI"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latin typeface="Segoe UI" panose="020B0502040204020203" pitchFamily="34" charset="0"/>
                <a:ea typeface="Calibri" panose="020F0502020204030204" pitchFamily="34" charset="0"/>
                <a:cs typeface="Times New Roman" panose="02020603050405020304" pitchFamily="18" charset="0"/>
              </a:rPr>
              <a:t>To download the RCP’s one-page briefing, visit </a:t>
            </a:r>
            <a:r>
              <a:rPr lang="en-GB" sz="1800" b="1" dirty="0">
                <a:latin typeface="Segoe UI" panose="020B0502040204020203" pitchFamily="34" charset="0"/>
                <a:ea typeface="Calibri" panose="020F0502020204030204" pitchFamily="34" charset="0"/>
                <a:cs typeface="Times New Roman" panose="02020603050405020304" pitchFamily="18" charset="0"/>
              </a:rPr>
              <a:t>rcp.ac.uk/Wales</a:t>
            </a:r>
            <a:endParaRPr lang="en-GB" sz="1800" dirty="0">
              <a:effectLst/>
              <a:latin typeface="Segoe UI" panose="020B0502040204020203" pitchFamily="34" charset="0"/>
              <a:ea typeface="Calibri" panose="020F0502020204030204" pitchFamily="34" charset="0"/>
              <a:cs typeface="Times New Roman" panose="02020603050405020304" pitchFamily="18" charset="0"/>
            </a:endParaRPr>
          </a:p>
          <a:p>
            <a:endParaRPr lang="en-US" sz="1800" dirty="0"/>
          </a:p>
          <a:p>
            <a:endParaRPr lang="en-US" sz="1800"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12</a:t>
            </a:fld>
            <a:endParaRPr lang="en-US" dirty="0">
              <a:solidFill>
                <a:schemeClr val="tx1"/>
              </a:solidFill>
            </a:endParaRPr>
          </a:p>
        </p:txBody>
      </p:sp>
      <p:pic>
        <p:nvPicPr>
          <p:cNvPr id="5" name="Picture 4" descr="A picture containing text, sign, night sky&#10;&#10;Description automatically generated">
            <a:extLst>
              <a:ext uri="{FF2B5EF4-FFF2-40B4-BE49-F238E27FC236}">
                <a16:creationId xmlns:a16="http://schemas.microsoft.com/office/drawing/2014/main" id="{03F54B7C-F7BF-C359-4AD1-CE3F1E0B6EE1}"/>
              </a:ext>
            </a:extLst>
          </p:cNvPr>
          <p:cNvPicPr>
            <a:picLocks noChangeAspect="1"/>
          </p:cNvPicPr>
          <p:nvPr/>
        </p:nvPicPr>
        <p:blipFill rotWithShape="1">
          <a:blip r:embed="rId4"/>
          <a:srcRect b="61910"/>
          <a:stretch/>
        </p:blipFill>
        <p:spPr>
          <a:xfrm>
            <a:off x="233081" y="4626176"/>
            <a:ext cx="2548539" cy="411764"/>
          </a:xfrm>
          <a:prstGeom prst="rect">
            <a:avLst/>
          </a:prstGeom>
        </p:spPr>
      </p:pic>
      <p:pic>
        <p:nvPicPr>
          <p:cNvPr id="7"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ECD855-99F2-6A4A-0098-A2698ADCC1E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550" b="23723"/>
          <a:stretch/>
        </p:blipFill>
        <p:spPr bwMode="auto">
          <a:xfrm>
            <a:off x="233081" y="0"/>
            <a:ext cx="2545426" cy="769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77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C827B6-5E92-A8A4-EE7E-4BE795BBF523}"/>
              </a:ext>
            </a:extLst>
          </p:cNvPr>
          <p:cNvSpPr/>
          <p:nvPr/>
        </p:nvSpPr>
        <p:spPr>
          <a:xfrm>
            <a:off x="319314" y="0"/>
            <a:ext cx="8824686"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lgn="l"/>
            <a:endParaRPr lang="en-US" sz="1600" dirty="0">
              <a:solidFill>
                <a:schemeClr val="bg1"/>
              </a:solidFill>
            </a:endParaRPr>
          </a:p>
        </p:txBody>
      </p:sp>
      <p:pic>
        <p:nvPicPr>
          <p:cNvPr id="4" name="Picture 3">
            <a:extLst>
              <a:ext uri="{FF2B5EF4-FFF2-40B4-BE49-F238E27FC236}">
                <a16:creationId xmlns:a16="http://schemas.microsoft.com/office/drawing/2014/main" id="{786A2710-B350-CD95-6BA7-7FFA7CF597C7}"/>
              </a:ext>
            </a:extLst>
          </p:cNvPr>
          <p:cNvPicPr>
            <a:picLocks noChangeAspect="1"/>
          </p:cNvPicPr>
          <p:nvPr/>
        </p:nvPicPr>
        <p:blipFill rotWithShape="1">
          <a:blip r:embed="rId3"/>
          <a:srcRect l="36315" t="2493" b="2493"/>
          <a:stretch/>
        </p:blipFill>
        <p:spPr>
          <a:xfrm>
            <a:off x="-1" y="0"/>
            <a:ext cx="5823377" cy="5143500"/>
          </a:xfrm>
          <a:prstGeom prst="rect">
            <a:avLst/>
          </a:prstGeom>
          <a:effectLst>
            <a:outerShdw blurRad="50800" dist="38100" algn="l" rotWithShape="0">
              <a:schemeClr val="accent4">
                <a:alpha val="58000"/>
              </a:schemeClr>
            </a:outerShdw>
          </a:effectLst>
        </p:spPr>
      </p:pic>
      <p:sp>
        <p:nvSpPr>
          <p:cNvPr id="6" name="Title 1">
            <a:extLst>
              <a:ext uri="{FF2B5EF4-FFF2-40B4-BE49-F238E27FC236}">
                <a16:creationId xmlns:a16="http://schemas.microsoft.com/office/drawing/2014/main" id="{FE56D563-E130-99C4-A813-B5709B366DA4}"/>
              </a:ext>
            </a:extLst>
          </p:cNvPr>
          <p:cNvSpPr txBox="1">
            <a:spLocks/>
          </p:cNvSpPr>
          <p:nvPr/>
        </p:nvSpPr>
        <p:spPr>
          <a:xfrm>
            <a:off x="3008993" y="256481"/>
            <a:ext cx="4698093" cy="3910304"/>
          </a:xfrm>
          <a:prstGeom prst="rect">
            <a:avLst/>
          </a:prstGeom>
        </p:spPr>
        <p:txBody>
          <a:bodyPr/>
          <a:lstStyle>
            <a:lvl1pPr algn="l" defTabSz="685800" rtl="0" eaLnBrk="1" latinLnBrk="0" hangingPunct="1">
              <a:lnSpc>
                <a:spcPct val="90000"/>
              </a:lnSpc>
              <a:spcBef>
                <a:spcPct val="0"/>
              </a:spcBef>
              <a:buNone/>
              <a:defRPr sz="3400" b="0" i="0" kern="1200">
                <a:solidFill>
                  <a:schemeClr val="accent3"/>
                </a:solidFill>
                <a:latin typeface="Georgia" panose="02040502050405020303" pitchFamily="18" charset="0"/>
                <a:ea typeface="+mj-ea"/>
                <a:cs typeface="+mj-cs"/>
              </a:defRPr>
            </a:lvl1pPr>
          </a:lstStyle>
          <a:p>
            <a:r>
              <a:rPr lang="en-US" sz="5600" dirty="0"/>
              <a:t>Diolch </a:t>
            </a:r>
          </a:p>
          <a:p>
            <a:r>
              <a:rPr lang="en-US" sz="3600" dirty="0">
                <a:solidFill>
                  <a:schemeClr val="bg1"/>
                </a:solidFill>
              </a:rPr>
              <a:t>am </a:t>
            </a:r>
            <a:r>
              <a:rPr lang="en-US" sz="3600" dirty="0" err="1">
                <a:solidFill>
                  <a:schemeClr val="bg1"/>
                </a:solidFill>
              </a:rPr>
              <a:t>wrando</a:t>
            </a:r>
            <a:r>
              <a:rPr lang="en-US" sz="3600" dirty="0">
                <a:solidFill>
                  <a:schemeClr val="bg1"/>
                </a:solidFill>
              </a:rPr>
              <a:t> </a:t>
            </a:r>
          </a:p>
          <a:p>
            <a:r>
              <a:rPr lang="en-US" sz="5600" dirty="0"/>
              <a:t>Thank you</a:t>
            </a:r>
          </a:p>
          <a:p>
            <a:r>
              <a:rPr lang="en-US" dirty="0">
                <a:solidFill>
                  <a:schemeClr val="bg1"/>
                </a:solidFill>
              </a:rPr>
              <a:t>for listening </a:t>
            </a:r>
          </a:p>
          <a:p>
            <a:endParaRPr lang="en-US" sz="1400" dirty="0">
              <a:solidFill>
                <a:schemeClr val="bg1"/>
              </a:solidFill>
            </a:endParaRPr>
          </a:p>
          <a:p>
            <a:r>
              <a:rPr lang="en-GB" sz="2400" dirty="0">
                <a:latin typeface="Segoe UI" panose="020B0502040204020203" pitchFamily="34" charset="0"/>
                <a:ea typeface="Calibri" panose="020F0502020204030204" pitchFamily="34" charset="0"/>
                <a:cs typeface="Times New Roman" panose="02020603050405020304" pitchFamily="18" charset="0"/>
              </a:rPr>
              <a:t>For more information, contact </a:t>
            </a:r>
            <a:r>
              <a:rPr lang="en-GB" sz="2400" b="1" dirty="0">
                <a:solidFill>
                  <a:schemeClr val="bg1"/>
                </a:solidFill>
                <a:latin typeface="Segoe UI" panose="020B0502040204020203" pitchFamily="34" charset="0"/>
                <a:ea typeface="Calibri" panose="020F0502020204030204" pitchFamily="34" charset="0"/>
                <a:cs typeface="Times New Roman" panose="02020603050405020304" pitchFamily="18" charset="0"/>
              </a:rPr>
              <a:t>Lowri.Jackson@rcp.ac.uk</a:t>
            </a:r>
            <a:endPar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descr="A picture containing text, sign, night sky&#10;&#10;Description automatically generated">
            <a:extLst>
              <a:ext uri="{FF2B5EF4-FFF2-40B4-BE49-F238E27FC236}">
                <a16:creationId xmlns:a16="http://schemas.microsoft.com/office/drawing/2014/main" id="{38491E3B-4051-F777-A1AA-E42D73790047}"/>
              </a:ext>
            </a:extLst>
          </p:cNvPr>
          <p:cNvPicPr>
            <a:picLocks noChangeAspect="1"/>
          </p:cNvPicPr>
          <p:nvPr/>
        </p:nvPicPr>
        <p:blipFill rotWithShape="1">
          <a:blip r:embed="rId4"/>
          <a:srcRect b="61910"/>
          <a:stretch/>
        </p:blipFill>
        <p:spPr>
          <a:xfrm>
            <a:off x="233081" y="4626176"/>
            <a:ext cx="2548539" cy="411764"/>
          </a:xfrm>
          <a:prstGeom prst="rect">
            <a:avLst/>
          </a:prstGeom>
        </p:spPr>
      </p:pic>
      <p:pic>
        <p:nvPicPr>
          <p:cNvPr id="3"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34DF416F-7971-9073-239A-9B550377E20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550" b="23723"/>
          <a:stretch/>
        </p:blipFill>
        <p:spPr bwMode="auto">
          <a:xfrm>
            <a:off x="6780837" y="4311748"/>
            <a:ext cx="2244596" cy="678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42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CAD18A8-4351-C501-7429-01D2805D8D1C}"/>
              </a:ext>
            </a:extLst>
          </p:cNvPr>
          <p:cNvPicPr>
            <a:picLocks noChangeAspect="1"/>
          </p:cNvPicPr>
          <p:nvPr/>
        </p:nvPicPr>
        <p:blipFill>
          <a:blip r:embed="rId2"/>
          <a:stretch>
            <a:fillRect/>
          </a:stretch>
        </p:blipFill>
        <p:spPr>
          <a:xfrm>
            <a:off x="5506769" y="0"/>
            <a:ext cx="3637231" cy="5143500"/>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9DD2D479-5992-1688-8D57-07423D21A08A}"/>
              </a:ext>
            </a:extLst>
          </p:cNvPr>
          <p:cNvPicPr>
            <a:picLocks noChangeAspect="1"/>
          </p:cNvPicPr>
          <p:nvPr/>
        </p:nvPicPr>
        <p:blipFill>
          <a:blip r:embed="rId3"/>
          <a:stretch>
            <a:fillRect/>
          </a:stretch>
        </p:blipFill>
        <p:spPr>
          <a:xfrm>
            <a:off x="0" y="0"/>
            <a:ext cx="9144000" cy="5143500"/>
          </a:xfrm>
          <a:prstGeom prst="rect">
            <a:avLst/>
          </a:prstGeom>
        </p:spPr>
      </p:pic>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a:xfrm>
            <a:off x="590230" y="1756345"/>
            <a:ext cx="3884788" cy="2674254"/>
          </a:xfrm>
        </p:spPr>
        <p:txBody>
          <a:bodyPr/>
          <a:lstStyle/>
          <a:p>
            <a:pPr marL="0" indent="0">
              <a:buNone/>
            </a:pPr>
            <a:r>
              <a:rPr lang="en-GB" b="1" dirty="0"/>
              <a:t>Poverty causes ill-health and illness: the cost-of-living crisis is a health crisis.</a:t>
            </a:r>
          </a:p>
          <a:p>
            <a:pPr marL="0" indent="0">
              <a:buNone/>
            </a:pPr>
            <a:endParaRPr lang="en-GB" sz="500" dirty="0"/>
          </a:p>
          <a:p>
            <a:pPr marL="0" indent="0">
              <a:buNone/>
            </a:pPr>
            <a:r>
              <a:rPr lang="en-GB" dirty="0"/>
              <a:t>We need a cross-government delivery plan setting out what every department is doing to tackle inequalities, how they are working together to break down silos, how success will be measured and evaluated, and how Welsh organisations can collaborate to reduce ill-health and tackle the cost-of-living crisis. </a:t>
            </a:r>
          </a:p>
          <a:p>
            <a:pPr marL="0" indent="0">
              <a:buNone/>
            </a:pPr>
            <a:endParaRPr lang="en-GB"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2</a:t>
            </a:fld>
            <a:endParaRPr lang="en-US" dirty="0">
              <a:solidFill>
                <a:schemeClr val="tx1"/>
              </a:solidFill>
            </a:endParaRPr>
          </a:p>
        </p:txBody>
      </p:sp>
      <p:pic>
        <p:nvPicPr>
          <p:cNvPr id="5" name="Picture 4" descr="A picture containing text, sign, night sky&#10;&#10;Description automatically generated">
            <a:extLst>
              <a:ext uri="{FF2B5EF4-FFF2-40B4-BE49-F238E27FC236}">
                <a16:creationId xmlns:a16="http://schemas.microsoft.com/office/drawing/2014/main" id="{03F54B7C-F7BF-C359-4AD1-CE3F1E0B6EE1}"/>
              </a:ext>
            </a:extLst>
          </p:cNvPr>
          <p:cNvPicPr>
            <a:picLocks noChangeAspect="1"/>
          </p:cNvPicPr>
          <p:nvPr/>
        </p:nvPicPr>
        <p:blipFill rotWithShape="1">
          <a:blip r:embed="rId4"/>
          <a:srcRect b="61910"/>
          <a:stretch/>
        </p:blipFill>
        <p:spPr>
          <a:xfrm>
            <a:off x="233081" y="4626176"/>
            <a:ext cx="2548539" cy="411764"/>
          </a:xfrm>
          <a:prstGeom prst="rect">
            <a:avLst/>
          </a:prstGeom>
        </p:spPr>
      </p:pic>
      <p:pic>
        <p:nvPicPr>
          <p:cNvPr id="7"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ECD855-99F2-6A4A-0098-A2698ADCC1E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550" b="23723"/>
          <a:stretch/>
        </p:blipFill>
        <p:spPr bwMode="auto">
          <a:xfrm>
            <a:off x="94185" y="0"/>
            <a:ext cx="2545426" cy="769269"/>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49F3FF99-1FC8-63D3-CD66-BDC85AD9B1F8}"/>
              </a:ext>
            </a:extLst>
          </p:cNvPr>
          <p:cNvSpPr>
            <a:spLocks noGrp="1"/>
          </p:cNvSpPr>
          <p:nvPr>
            <p:ph type="title"/>
          </p:nvPr>
        </p:nvSpPr>
        <p:spPr>
          <a:xfrm>
            <a:off x="590230" y="712902"/>
            <a:ext cx="7886700" cy="736496"/>
          </a:xfrm>
        </p:spPr>
        <p:txBody>
          <a:bodyPr/>
          <a:lstStyle/>
          <a:p>
            <a:r>
              <a:rPr lang="en-US" dirty="0"/>
              <a:t>Key messages </a:t>
            </a:r>
          </a:p>
        </p:txBody>
      </p:sp>
    </p:spTree>
    <p:extLst>
      <p:ext uri="{BB962C8B-B14F-4D97-AF65-F5344CB8AC3E}">
        <p14:creationId xmlns:p14="http://schemas.microsoft.com/office/powerpoint/2010/main" val="134715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E15-7107-1BF5-567C-1F2BC8C5FFB7}"/>
              </a:ext>
            </a:extLst>
          </p:cNvPr>
          <p:cNvSpPr>
            <a:spLocks noGrp="1"/>
          </p:cNvSpPr>
          <p:nvPr>
            <p:ph type="title"/>
          </p:nvPr>
        </p:nvSpPr>
        <p:spPr/>
        <p:txBody>
          <a:bodyPr/>
          <a:lstStyle/>
          <a:p>
            <a:r>
              <a:rPr lang="en-US" dirty="0"/>
              <a:t>At a glance </a:t>
            </a:r>
          </a:p>
        </p:txBody>
      </p:sp>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p:txBody>
          <a:bodyPr/>
          <a:lstStyle/>
          <a:p>
            <a:r>
              <a:rPr lang="en-GB" sz="1400" dirty="0"/>
              <a:t>60% of people in Wales say the rising cost-of-living has had a negative impact on their wellbeing (RCP)</a:t>
            </a:r>
          </a:p>
          <a:p>
            <a:r>
              <a:rPr lang="en-GB" sz="1400" dirty="0"/>
              <a:t>Health inequalities cost the Welsh NHS £322 million every year (Public Health Wales).</a:t>
            </a:r>
          </a:p>
          <a:p>
            <a:r>
              <a:rPr lang="en-GB" sz="1400" dirty="0"/>
              <a:t>Wales now has the worst child poverty rate of all the UK nations at 31% (End Child Poverty).</a:t>
            </a:r>
          </a:p>
          <a:p>
            <a:r>
              <a:rPr lang="en-GB" sz="1400" dirty="0"/>
              <a:t>One in ten Welsh households live in insecure housing (Bevan Foundation).</a:t>
            </a:r>
          </a:p>
          <a:p>
            <a:r>
              <a:rPr lang="en-GB" sz="1400" dirty="0"/>
              <a:t>People in Wales face a higher risk of dying in poverty than any other UK nation (Marie Curie).</a:t>
            </a:r>
          </a:p>
          <a:p>
            <a:r>
              <a:rPr lang="en-GB" sz="1400" dirty="0"/>
              <a:t>Almost 60% of adults in Wales are living with overweight or obesity (Public Health Wales).</a:t>
            </a:r>
          </a:p>
          <a:p>
            <a:r>
              <a:rPr lang="en-GB" sz="1400" dirty="0"/>
              <a:t>The full social cost of obesity to Wales is around £3 billion a year (Frontier Economics).</a:t>
            </a:r>
          </a:p>
          <a:p>
            <a:r>
              <a:rPr lang="en-GB" sz="1400" dirty="0"/>
              <a:t>12% of Welsh households are at least one month behind on a bill (Bevan Foundation).</a:t>
            </a:r>
          </a:p>
          <a:p>
            <a:r>
              <a:rPr lang="en-GB" sz="1400" dirty="0"/>
              <a:t>Child poverty has increased in 20 of 22 local authorities over the past 5 years (End Child Poverty).</a:t>
            </a:r>
          </a:p>
          <a:p>
            <a:endParaRPr lang="en-US" sz="1400" dirty="0"/>
          </a:p>
          <a:p>
            <a:endParaRPr lang="en-US" sz="1400"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3</a:t>
            </a:fld>
            <a:endParaRPr lang="en-US" dirty="0">
              <a:solidFill>
                <a:schemeClr val="tx1"/>
              </a:solidFill>
            </a:endParaRPr>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814A1AA-6031-8F87-C7D3-02F3C62287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486" b="23723"/>
          <a:stretch/>
        </p:blipFill>
        <p:spPr bwMode="auto">
          <a:xfrm>
            <a:off x="6452773" y="4430598"/>
            <a:ext cx="2545426" cy="712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93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E15-7107-1BF5-567C-1F2BC8C5FFB7}"/>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p:txBody>
          <a:bodyPr/>
          <a:lstStyle/>
          <a:p>
            <a:r>
              <a:rPr lang="en-GB" dirty="0"/>
              <a:t>Polling for the RCP has found that 74% of people in Wales feel increasingly worried about their ability to stay warm and healthy at home this winter and 70% are planning to use less heating in their home due to rising energy bills. 11% even said they wouldn’t heat their home as needed even if cold weather could make a member of their household unwell or an existing health condition worse. </a:t>
            </a:r>
          </a:p>
          <a:p>
            <a:r>
              <a:rPr lang="en-GB" dirty="0"/>
              <a:t>The Bevan Foundation has found that 45% of Welsh households never have money for anything other than the basics and the majority of people are now cutting back on essential items like heating, food, clothes and transport. 43% of people in Wales have seen their mental health deteriorate as a result of their financial position while 30% have seen a deterioration in their physical health. </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4</a:t>
            </a:fld>
            <a:endParaRPr lang="en-US" dirty="0">
              <a:solidFill>
                <a:schemeClr val="tx1"/>
              </a:solidFill>
            </a:endParaRPr>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14E52F15-DC11-53CB-DD78-A380680338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52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E15-7107-1BF5-567C-1F2BC8C5FFB7}"/>
              </a:ext>
            </a:extLst>
          </p:cNvPr>
          <p:cNvSpPr>
            <a:spLocks noGrp="1"/>
          </p:cNvSpPr>
          <p:nvPr>
            <p:ph type="title"/>
          </p:nvPr>
        </p:nvSpPr>
        <p:spPr/>
        <p:txBody>
          <a:bodyPr/>
          <a:lstStyle/>
          <a:p>
            <a:r>
              <a:rPr lang="en-US" dirty="0"/>
              <a:t>What needs to change? </a:t>
            </a:r>
          </a:p>
        </p:txBody>
      </p:sp>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a:xfrm>
            <a:off x="2389457" y="1187536"/>
            <a:ext cx="4272877" cy="736496"/>
          </a:xfrm>
        </p:spPr>
        <p:txBody>
          <a:bodyPr/>
          <a:lstStyle/>
          <a:p>
            <a:pPr marL="0" indent="0">
              <a:buNone/>
            </a:pPr>
            <a:r>
              <a:rPr lang="en-GB" sz="1400" i="1" dirty="0"/>
              <a:t>‘Tackling poverty cannot be seen as a singular issue and that is why we take a government-wide, long-term approach in Wales.’ – </a:t>
            </a:r>
            <a:r>
              <a:rPr lang="en-GB" sz="1400" dirty="0"/>
              <a:t>Welsh government, September 2022</a:t>
            </a:r>
          </a:p>
          <a:p>
            <a:pPr marL="0" indent="0" algn="r">
              <a:buNone/>
            </a:pPr>
            <a:endParaRPr lang="en-GB" dirty="0"/>
          </a:p>
          <a:p>
            <a:pPr marL="0" indent="0" algn="r">
              <a:buNone/>
            </a:pPr>
            <a:endParaRPr lang="en-GB" dirty="0"/>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5</a:t>
            </a:fld>
            <a:endParaRPr lang="en-US" dirty="0">
              <a:solidFill>
                <a:schemeClr val="tx1"/>
              </a:solidFill>
            </a:endParaRPr>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ED097493-64EE-C66E-EF92-A707E7C862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0E95057-7A0D-84C4-BB70-20603056859B}"/>
              </a:ext>
            </a:extLst>
          </p:cNvPr>
          <p:cNvSpPr txBox="1"/>
          <p:nvPr/>
        </p:nvSpPr>
        <p:spPr>
          <a:xfrm>
            <a:off x="628650" y="1986328"/>
            <a:ext cx="7886700" cy="798793"/>
          </a:xfrm>
          <a:prstGeom prst="rect">
            <a:avLst/>
          </a:prstGeom>
          <a:noFill/>
        </p:spPr>
        <p:txBody>
          <a:bodyPr wrap="square" lIns="0" tIns="0" rIns="0" bIns="0" rtlCol="0">
            <a:noAutofit/>
          </a:bodyPr>
          <a:lstStyle/>
          <a:p>
            <a:pPr marL="0" indent="0">
              <a:buNone/>
            </a:pPr>
            <a:r>
              <a:rPr lang="en-GB" sz="1600" dirty="0">
                <a:solidFill>
                  <a:schemeClr val="tx1">
                    <a:lumMod val="50000"/>
                    <a:lumOff val="50000"/>
                  </a:schemeClr>
                </a:solidFill>
              </a:rPr>
              <a:t>We welcome the Welsh government’s commitment to reducing inequalities across a range of policy areas, but we now urge ministers to establish a cross-government taskforce, led by the first minister, to drive change at scale and pace through a coordinated national action plan. </a:t>
            </a:r>
          </a:p>
        </p:txBody>
      </p:sp>
      <p:sp>
        <p:nvSpPr>
          <p:cNvPr id="6" name="TextBox 5">
            <a:extLst>
              <a:ext uri="{FF2B5EF4-FFF2-40B4-BE49-F238E27FC236}">
                <a16:creationId xmlns:a16="http://schemas.microsoft.com/office/drawing/2014/main" id="{067F3886-89AC-F77D-E912-460076A504D0}"/>
              </a:ext>
            </a:extLst>
          </p:cNvPr>
          <p:cNvSpPr txBox="1"/>
          <p:nvPr/>
        </p:nvSpPr>
        <p:spPr>
          <a:xfrm>
            <a:off x="1385879" y="2872905"/>
            <a:ext cx="6280031" cy="1090672"/>
          </a:xfrm>
          <a:prstGeom prst="rect">
            <a:avLst/>
          </a:prstGeom>
          <a:noFill/>
        </p:spPr>
        <p:txBody>
          <a:bodyPr wrap="square" lIns="0" tIns="0" rIns="0" bIns="0" rtlCol="0">
            <a:noAutofit/>
          </a:bodyPr>
          <a:lstStyle/>
          <a:p>
            <a:pPr marL="0" indent="0">
              <a:lnSpc>
                <a:spcPct val="107000"/>
              </a:lnSpc>
              <a:spcAft>
                <a:spcPts val="800"/>
              </a:spcAft>
              <a:buNone/>
            </a:pPr>
            <a:r>
              <a:rPr lang="en-GB" sz="1100" i="1"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‘Cold overcrowded homes, poor education, rising crime, lack of opportunity: these things can’t be addressed via the health service. </a:t>
            </a:r>
            <a:r>
              <a:rPr lang="en-GB" sz="1100" b="1" i="1"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The NHS is just left dealing with the consequences </a:t>
            </a:r>
            <a:r>
              <a:rPr lang="en-GB" sz="1100" i="1"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 recurrent asthma attacks because a child is living in damp rental accommodation; depression in a 50 year old factory worker who has lost his job due to osteoarthritis and, with poor literacy skills, is struggling to find new employment so is falling into poverty and becoming desperate; recurrent falls in a frail older person without a care package. </a:t>
            </a:r>
            <a:r>
              <a:rPr lang="en-GB" sz="1100" b="1" i="1"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These are the things that medicine can’t fix</a:t>
            </a:r>
            <a:r>
              <a:rPr lang="en-GB" sz="1100" i="1"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 – GP</a:t>
            </a:r>
            <a:r>
              <a:rPr lang="en-GB" sz="1100" dirty="0">
                <a:solidFill>
                  <a:schemeClr val="tx1">
                    <a:lumMod val="50000"/>
                    <a:lumOff val="50000"/>
                  </a:schemeClr>
                </a:solidFill>
                <a:effectLst/>
                <a:latin typeface="Segoe UI" panose="020B0502040204020203" pitchFamily="34" charset="0"/>
                <a:ea typeface="Calibri" panose="020F0502020204030204" pitchFamily="34" charset="0"/>
                <a:cs typeface="Times New Roman" panose="02020603050405020304" pitchFamily="18" charset="0"/>
              </a:rPr>
              <a:t>, October 2022</a:t>
            </a:r>
          </a:p>
        </p:txBody>
      </p:sp>
    </p:spTree>
    <p:extLst>
      <p:ext uri="{BB962C8B-B14F-4D97-AF65-F5344CB8AC3E}">
        <p14:creationId xmlns:p14="http://schemas.microsoft.com/office/powerpoint/2010/main" val="208327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E15-7107-1BF5-567C-1F2BC8C5FFB7}"/>
              </a:ext>
            </a:extLst>
          </p:cNvPr>
          <p:cNvSpPr>
            <a:spLocks noGrp="1"/>
          </p:cNvSpPr>
          <p:nvPr>
            <p:ph type="title"/>
          </p:nvPr>
        </p:nvSpPr>
        <p:spPr/>
        <p:txBody>
          <a:bodyPr/>
          <a:lstStyle/>
          <a:p>
            <a:r>
              <a:rPr lang="en-US" dirty="0"/>
              <a:t>Closing the implementation gap</a:t>
            </a:r>
          </a:p>
        </p:txBody>
      </p:sp>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p:txBody>
          <a:bodyPr/>
          <a:lstStyle/>
          <a:p>
            <a:pPr marL="0" indent="0">
              <a:buNone/>
            </a:pPr>
            <a:r>
              <a:rPr lang="en-GB" dirty="0"/>
              <a:t>The Welsh government should: </a:t>
            </a:r>
          </a:p>
          <a:p>
            <a:pPr marL="0" indent="0">
              <a:buNone/>
            </a:pPr>
            <a:endParaRPr lang="en-GB" dirty="0"/>
          </a:p>
          <a:p>
            <a:pPr marL="342900" indent="-342900">
              <a:buFont typeface="+mj-lt"/>
              <a:buAutoNum type="arabicPeriod"/>
            </a:pPr>
            <a:r>
              <a:rPr lang="en-GB" dirty="0"/>
              <a:t>consolidate commitments on reducing inequalities and map out existing activity on public health, inequalities, poverty reduction and social security in one delivery plan to improve accountability </a:t>
            </a:r>
          </a:p>
          <a:p>
            <a:pPr marL="342900" indent="-342900">
              <a:buFont typeface="+mj-lt"/>
              <a:buAutoNum type="arabicPeriod"/>
            </a:pPr>
            <a:r>
              <a:rPr lang="en-GB" dirty="0"/>
              <a:t>provide more detailed national implementation guidance to local delivery bodies and introduce health impact assessment regulations as a priority</a:t>
            </a:r>
          </a:p>
          <a:p>
            <a:pPr marL="342900" indent="-342900">
              <a:buFont typeface="+mj-lt"/>
              <a:buAutoNum type="arabicPeriod"/>
            </a:pPr>
            <a:r>
              <a:rPr lang="en-GB" dirty="0"/>
              <a:t>develop a shared set of performance measures focused on reducing inequalities and improve access to high-quality, robust data for evaluation </a:t>
            </a:r>
            <a:endParaRPr lang="en-US"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6</a:t>
            </a:fld>
            <a:endParaRPr lang="en-US" dirty="0">
              <a:solidFill>
                <a:schemeClr val="tx1"/>
              </a:solidFill>
            </a:endParaRPr>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F339B09A-49B0-3257-B153-F7329902CD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14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E15-7107-1BF5-567C-1F2BC8C5FFB7}"/>
              </a:ext>
            </a:extLst>
          </p:cNvPr>
          <p:cNvSpPr>
            <a:spLocks noGrp="1"/>
          </p:cNvSpPr>
          <p:nvPr>
            <p:ph type="title"/>
          </p:nvPr>
        </p:nvSpPr>
        <p:spPr/>
        <p:txBody>
          <a:bodyPr/>
          <a:lstStyle/>
          <a:p>
            <a:r>
              <a:rPr lang="en-US" dirty="0"/>
              <a:t>Closing the implementation gap</a:t>
            </a:r>
          </a:p>
        </p:txBody>
      </p:sp>
      <p:sp>
        <p:nvSpPr>
          <p:cNvPr id="3" name="Content Placeholder 2">
            <a:extLst>
              <a:ext uri="{FF2B5EF4-FFF2-40B4-BE49-F238E27FC236}">
                <a16:creationId xmlns:a16="http://schemas.microsoft.com/office/drawing/2014/main" id="{8D5DE10C-B114-2347-F794-3C4F5F2D8BC8}"/>
              </a:ext>
            </a:extLst>
          </p:cNvPr>
          <p:cNvSpPr>
            <a:spLocks noGrp="1"/>
          </p:cNvSpPr>
          <p:nvPr>
            <p:ph idx="1"/>
          </p:nvPr>
        </p:nvSpPr>
        <p:spPr/>
        <p:txBody>
          <a:bodyPr/>
          <a:lstStyle/>
          <a:p>
            <a:pPr marL="0" indent="0">
              <a:buNone/>
            </a:pPr>
            <a:r>
              <a:rPr lang="en-GB" dirty="0"/>
              <a:t>The Welsh government should: </a:t>
            </a:r>
          </a:p>
          <a:p>
            <a:pPr marL="0" indent="0">
              <a:buNone/>
            </a:pPr>
            <a:endParaRPr lang="en-GB" dirty="0"/>
          </a:p>
          <a:p>
            <a:pPr marL="342900" indent="-342900">
              <a:buFont typeface="+mj-lt"/>
              <a:buAutoNum type="arabicPeriod" startAt="4"/>
            </a:pPr>
            <a:r>
              <a:rPr lang="en-GB" dirty="0"/>
              <a:t>improve access to prevention programmes based in primary and community care, especially for those living in poverty, and invest in innovation including screening programmes, vaccines and wearable technology</a:t>
            </a:r>
          </a:p>
          <a:p>
            <a:pPr marL="342900" indent="-342900">
              <a:buFont typeface="+mj-lt"/>
              <a:buAutoNum type="arabicPeriod" startAt="4"/>
            </a:pPr>
            <a:r>
              <a:rPr lang="en-GB" dirty="0"/>
              <a:t>ensure that funding encourages collaboration and is linked to tackling inequalities and require regional partnership boards (RPBs) and public service boards (PSBs) to tackle inequalities.</a:t>
            </a:r>
          </a:p>
          <a:p>
            <a:endParaRPr lang="en-US" dirty="0"/>
          </a:p>
          <a:p>
            <a:endParaRPr lang="en-US" dirty="0"/>
          </a:p>
        </p:txBody>
      </p:sp>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7</a:t>
            </a:fld>
            <a:endParaRPr lang="en-US" dirty="0">
              <a:solidFill>
                <a:schemeClr val="tx1"/>
              </a:solidFill>
            </a:endParaRPr>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D2CC6AFD-4C43-54E4-4429-273177206E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723"/>
          <a:stretch/>
        </p:blipFill>
        <p:spPr bwMode="auto">
          <a:xfrm>
            <a:off x="6452773" y="4062513"/>
            <a:ext cx="2545426" cy="1092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38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1CB6A77-52B0-34DD-984C-B421C959DCFB}"/>
              </a:ext>
            </a:extLst>
          </p:cNvPr>
          <p:cNvPicPr>
            <a:picLocks noChangeAspect="1"/>
          </p:cNvPicPr>
          <p:nvPr/>
        </p:nvPicPr>
        <p:blipFill>
          <a:blip r:embed="rId3"/>
          <a:stretch>
            <a:fillRect/>
          </a:stretch>
        </p:blipFill>
        <p:spPr>
          <a:xfrm>
            <a:off x="5511551" y="0"/>
            <a:ext cx="3632449" cy="5143500"/>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9DD2D479-5992-1688-8D57-07423D21A08A}"/>
              </a:ext>
            </a:extLst>
          </p:cNvPr>
          <p:cNvPicPr>
            <a:picLocks noChangeAspect="1"/>
          </p:cNvPicPr>
          <p:nvPr/>
        </p:nvPicPr>
        <p:blipFill>
          <a:blip r:embed="rId4"/>
          <a:stretch>
            <a:fillRect/>
          </a:stretch>
        </p:blipFill>
        <p:spPr>
          <a:xfrm>
            <a:off x="0" y="0"/>
            <a:ext cx="9144000" cy="5143500"/>
          </a:xfrm>
          <a:prstGeom prst="rect">
            <a:avLst/>
          </a:prstGeom>
        </p:spPr>
      </p:pic>
      <p:pic>
        <p:nvPicPr>
          <p:cNvPr id="14" name="Content Placeholder 13">
            <a:extLst>
              <a:ext uri="{FF2B5EF4-FFF2-40B4-BE49-F238E27FC236}">
                <a16:creationId xmlns:a16="http://schemas.microsoft.com/office/drawing/2014/main" id="{0141ED49-F674-BC77-0492-39EB02D2C6F8}"/>
              </a:ext>
            </a:extLst>
          </p:cNvPr>
          <p:cNvPicPr>
            <a:picLocks noGrp="1" noChangeAspect="1"/>
          </p:cNvPicPr>
          <p:nvPr>
            <p:ph idx="1"/>
          </p:nvPr>
        </p:nvPicPr>
        <p:blipFill>
          <a:blip r:embed="rId5"/>
          <a:stretch>
            <a:fillRect/>
          </a:stretch>
        </p:blipFill>
        <p:spPr>
          <a:xfrm>
            <a:off x="590405" y="1970384"/>
            <a:ext cx="3884613" cy="2046093"/>
          </a:xfrm>
        </p:spPr>
      </p:pic>
      <p:sp>
        <p:nvSpPr>
          <p:cNvPr id="4" name="Slide Number Placeholder 3">
            <a:extLst>
              <a:ext uri="{FF2B5EF4-FFF2-40B4-BE49-F238E27FC236}">
                <a16:creationId xmlns:a16="http://schemas.microsoft.com/office/drawing/2014/main" id="{EE7C53DA-8253-8A12-D207-D0B9AA46B88C}"/>
              </a:ext>
            </a:extLst>
          </p:cNvPr>
          <p:cNvSpPr>
            <a:spLocks noGrp="1"/>
          </p:cNvSpPr>
          <p:nvPr>
            <p:ph type="sldNum" sz="quarter" idx="12"/>
          </p:nvPr>
        </p:nvSpPr>
        <p:spPr/>
        <p:txBody>
          <a:bodyPr/>
          <a:lstStyle/>
          <a:p>
            <a:fld id="{93BC65EE-D9BE-9946-B617-549D4565141E}" type="slidenum">
              <a:rPr lang="en-US" smtClean="0">
                <a:solidFill>
                  <a:schemeClr val="tx1"/>
                </a:solidFill>
              </a:rPr>
              <a:t>8</a:t>
            </a:fld>
            <a:endParaRPr lang="en-US" dirty="0">
              <a:solidFill>
                <a:schemeClr val="tx1"/>
              </a:solidFill>
            </a:endParaRPr>
          </a:p>
        </p:txBody>
      </p:sp>
      <p:pic>
        <p:nvPicPr>
          <p:cNvPr id="5" name="Picture 4" descr="A picture containing text, sign, night sky&#10;&#10;Description automatically generated">
            <a:extLst>
              <a:ext uri="{FF2B5EF4-FFF2-40B4-BE49-F238E27FC236}">
                <a16:creationId xmlns:a16="http://schemas.microsoft.com/office/drawing/2014/main" id="{03F54B7C-F7BF-C359-4AD1-CE3F1E0B6EE1}"/>
              </a:ext>
            </a:extLst>
          </p:cNvPr>
          <p:cNvPicPr>
            <a:picLocks noChangeAspect="1"/>
          </p:cNvPicPr>
          <p:nvPr/>
        </p:nvPicPr>
        <p:blipFill rotWithShape="1">
          <a:blip r:embed="rId6"/>
          <a:srcRect b="61910"/>
          <a:stretch/>
        </p:blipFill>
        <p:spPr>
          <a:xfrm>
            <a:off x="233081" y="4626176"/>
            <a:ext cx="2548539" cy="411764"/>
          </a:xfrm>
          <a:prstGeom prst="rect">
            <a:avLst/>
          </a:prstGeom>
        </p:spPr>
      </p:pic>
      <p:pic>
        <p:nvPicPr>
          <p:cNvPr id="7"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ECD855-99F2-6A4A-0098-A2698ADCC1E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2550" b="23723"/>
          <a:stretch/>
        </p:blipFill>
        <p:spPr bwMode="auto">
          <a:xfrm>
            <a:off x="233081" y="0"/>
            <a:ext cx="2545426" cy="7692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6E2727D-C248-4179-F4F8-128A6609B260}"/>
              </a:ext>
            </a:extLst>
          </p:cNvPr>
          <p:cNvSpPr>
            <a:spLocks noGrp="1"/>
          </p:cNvSpPr>
          <p:nvPr>
            <p:ph type="title"/>
          </p:nvPr>
        </p:nvSpPr>
        <p:spPr>
          <a:xfrm>
            <a:off x="628650" y="769269"/>
            <a:ext cx="3846368" cy="936868"/>
          </a:xfrm>
        </p:spPr>
        <p:txBody>
          <a:bodyPr/>
          <a:lstStyle/>
          <a:p>
            <a:r>
              <a:rPr lang="en-GB" dirty="0"/>
              <a:t>From discussion to action …</a:t>
            </a:r>
          </a:p>
        </p:txBody>
      </p:sp>
    </p:spTree>
    <p:extLst>
      <p:ext uri="{BB962C8B-B14F-4D97-AF65-F5344CB8AC3E}">
        <p14:creationId xmlns:p14="http://schemas.microsoft.com/office/powerpoint/2010/main" val="270180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6AA3-FBA9-4CB4-4D26-1B18B8B58033}"/>
              </a:ext>
            </a:extLst>
          </p:cNvPr>
          <p:cNvSpPr>
            <a:spLocks noGrp="1"/>
          </p:cNvSpPr>
          <p:nvPr>
            <p:ph type="title"/>
          </p:nvPr>
        </p:nvSpPr>
        <p:spPr/>
        <p:txBody>
          <a:bodyPr/>
          <a:lstStyle/>
          <a:p>
            <a:r>
              <a:rPr lang="en-GB" dirty="0"/>
              <a:t>From discussion to action …</a:t>
            </a:r>
          </a:p>
        </p:txBody>
      </p:sp>
      <p:pic>
        <p:nvPicPr>
          <p:cNvPr id="7" name="Content Placeholder 6">
            <a:extLst>
              <a:ext uri="{FF2B5EF4-FFF2-40B4-BE49-F238E27FC236}">
                <a16:creationId xmlns:a16="http://schemas.microsoft.com/office/drawing/2014/main" id="{B9DF1B25-6F12-FB51-A012-9881BD3909BD}"/>
              </a:ext>
            </a:extLst>
          </p:cNvPr>
          <p:cNvPicPr>
            <a:picLocks noGrp="1" noChangeAspect="1"/>
          </p:cNvPicPr>
          <p:nvPr>
            <p:ph idx="1"/>
          </p:nvPr>
        </p:nvPicPr>
        <p:blipFill>
          <a:blip r:embed="rId2"/>
          <a:stretch>
            <a:fillRect/>
          </a:stretch>
        </p:blipFill>
        <p:spPr>
          <a:xfrm>
            <a:off x="582546" y="1132313"/>
            <a:ext cx="2493816" cy="3148013"/>
          </a:xfrm>
        </p:spPr>
      </p:pic>
      <p:sp>
        <p:nvSpPr>
          <p:cNvPr id="4" name="Slide Number Placeholder 3">
            <a:extLst>
              <a:ext uri="{FF2B5EF4-FFF2-40B4-BE49-F238E27FC236}">
                <a16:creationId xmlns:a16="http://schemas.microsoft.com/office/drawing/2014/main" id="{E809A0A8-4FE9-107E-7E7A-B593476501AF}"/>
              </a:ext>
            </a:extLst>
          </p:cNvPr>
          <p:cNvSpPr>
            <a:spLocks noGrp="1"/>
          </p:cNvSpPr>
          <p:nvPr>
            <p:ph type="sldNum" sz="quarter" idx="12"/>
          </p:nvPr>
        </p:nvSpPr>
        <p:spPr/>
        <p:txBody>
          <a:bodyPr/>
          <a:lstStyle/>
          <a:p>
            <a:fld id="{93BC65EE-D9BE-9946-B617-549D4565141E}" type="slidenum">
              <a:rPr lang="en-US" smtClean="0"/>
              <a:t>9</a:t>
            </a:fld>
            <a:endParaRPr lang="en-US"/>
          </a:p>
        </p:txBody>
      </p:sp>
      <p:pic>
        <p:nvPicPr>
          <p:cNvPr id="5" name="Picture 2" descr="In English: This image features the logo of the Welsh NHS Confederation Health &amp; Wellbeing Logo. In Welsh: Conffederasiwn GIG Cymru Cynghrair lechyd a Lles. ">
            <a:extLst>
              <a:ext uri="{FF2B5EF4-FFF2-40B4-BE49-F238E27FC236}">
                <a16:creationId xmlns:a16="http://schemas.microsoft.com/office/drawing/2014/main" id="{AB4BA667-D838-BCDC-FC38-EE69820CC5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723"/>
          <a:stretch/>
        </p:blipFill>
        <p:spPr bwMode="auto">
          <a:xfrm>
            <a:off x="6452773" y="4051362"/>
            <a:ext cx="2545426" cy="10921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021B2739-88EC-B295-DB5C-AB08366BD93A}"/>
              </a:ext>
            </a:extLst>
          </p:cNvPr>
          <p:cNvPicPr>
            <a:picLocks noChangeAspect="1"/>
          </p:cNvPicPr>
          <p:nvPr/>
        </p:nvPicPr>
        <p:blipFill>
          <a:blip r:embed="rId4"/>
          <a:stretch>
            <a:fillRect/>
          </a:stretch>
        </p:blipFill>
        <p:spPr>
          <a:xfrm>
            <a:off x="3092993" y="1132313"/>
            <a:ext cx="2974647" cy="3220100"/>
          </a:xfrm>
          <a:prstGeom prst="rect">
            <a:avLst/>
          </a:prstGeom>
        </p:spPr>
      </p:pic>
      <p:pic>
        <p:nvPicPr>
          <p:cNvPr id="11" name="Picture 10">
            <a:extLst>
              <a:ext uri="{FF2B5EF4-FFF2-40B4-BE49-F238E27FC236}">
                <a16:creationId xmlns:a16="http://schemas.microsoft.com/office/drawing/2014/main" id="{96C3E9CD-7E7D-4C3B-5618-ABA1756FE7E2}"/>
              </a:ext>
            </a:extLst>
          </p:cNvPr>
          <p:cNvPicPr>
            <a:picLocks noChangeAspect="1"/>
          </p:cNvPicPr>
          <p:nvPr/>
        </p:nvPicPr>
        <p:blipFill>
          <a:blip r:embed="rId5"/>
          <a:stretch>
            <a:fillRect/>
          </a:stretch>
        </p:blipFill>
        <p:spPr>
          <a:xfrm>
            <a:off x="6067640" y="396151"/>
            <a:ext cx="2913928" cy="3956262"/>
          </a:xfrm>
          <a:prstGeom prst="rect">
            <a:avLst/>
          </a:prstGeom>
        </p:spPr>
      </p:pic>
    </p:spTree>
    <p:extLst>
      <p:ext uri="{BB962C8B-B14F-4D97-AF65-F5344CB8AC3E}">
        <p14:creationId xmlns:p14="http://schemas.microsoft.com/office/powerpoint/2010/main" val="860607692"/>
      </p:ext>
    </p:extLst>
  </p:cSld>
  <p:clrMapOvr>
    <a:masterClrMapping/>
  </p:clrMapOvr>
</p:sld>
</file>

<file path=ppt/theme/theme1.xml><?xml version="1.0" encoding="utf-8"?>
<a:theme xmlns:a="http://schemas.openxmlformats.org/drawingml/2006/main" name="Office Theme">
  <a:themeElements>
    <a:clrScheme name="Welcome boost">
      <a:dk1>
        <a:srgbClr val="000000"/>
      </a:dk1>
      <a:lt1>
        <a:srgbClr val="FFFFFF"/>
      </a:lt1>
      <a:dk2>
        <a:srgbClr val="F48EAB"/>
      </a:dk2>
      <a:lt2>
        <a:srgbClr val="E7E5E5"/>
      </a:lt2>
      <a:accent1>
        <a:srgbClr val="0081B9"/>
      </a:accent1>
      <a:accent2>
        <a:srgbClr val="35888C"/>
      </a:accent2>
      <a:accent3>
        <a:srgbClr val="57D6A0"/>
      </a:accent3>
      <a:accent4>
        <a:srgbClr val="1A273F"/>
      </a:accent4>
      <a:accent5>
        <a:srgbClr val="FE9761"/>
      </a:accent5>
      <a:accent6>
        <a:srgbClr val="FF5A61"/>
      </a:accent6>
      <a:hlink>
        <a:srgbClr val="424C4C"/>
      </a:hlink>
      <a:folHlink>
        <a:srgbClr val="424C4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lIns="72000" tIns="72000" rIns="72000" bIns="72000" rtlCol="0" anchor="t" anchorCtr="0"/>
      <a:lstStyle>
        <a:defPPr algn="l">
          <a:defRPr sz="16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6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f29e82f-5e0e-401f-8136-c00f2626832a">
      <Terms xmlns="http://schemas.microsoft.com/office/infopath/2007/PartnerControls"/>
    </lcf76f155ced4ddcb4097134ff3c332f>
    <TaxCatchAll xmlns="6892d4d8-1775-49ac-8ac5-090331455f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FD1BE4A1A78A4C9CAFCA42CEDC2C2F" ma:contentTypeVersion="15" ma:contentTypeDescription="Create a new document." ma:contentTypeScope="" ma:versionID="b6bbfe8daa3237a10747bba5c1fc2d81">
  <xsd:schema xmlns:xsd="http://www.w3.org/2001/XMLSchema" xmlns:xs="http://www.w3.org/2001/XMLSchema" xmlns:p="http://schemas.microsoft.com/office/2006/metadata/properties" xmlns:ns2="0f29e82f-5e0e-401f-8136-c00f2626832a" xmlns:ns3="6892d4d8-1775-49ac-8ac5-090331455f15" targetNamespace="http://schemas.microsoft.com/office/2006/metadata/properties" ma:root="true" ma:fieldsID="3a26388f585d0d8fb932a9c2d246c9cd" ns2:_="" ns3:_="">
    <xsd:import namespace="0f29e82f-5e0e-401f-8136-c00f2626832a"/>
    <xsd:import namespace="6892d4d8-1775-49ac-8ac5-090331455f1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29e82f-5e0e-401f-8136-c00f262683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efaef41-70dc-4075-804e-d4e4dbdaeee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92d4d8-1775-49ac-8ac5-090331455f15"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94dfa44-8361-4d56-b74a-9ba61fbd0368}" ma:internalName="TaxCatchAll" ma:showField="CatchAllData" ma:web="6892d4d8-1775-49ac-8ac5-090331455f15">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AD0EF3-6020-429D-8537-CCCD19580B24}">
  <ds:schemaRefs>
    <ds:schemaRef ds:uri="http://schemas.microsoft.com/office/2006/metadata/properties"/>
    <ds:schemaRef ds:uri="http://purl.org/dc/elements/1.1/"/>
    <ds:schemaRef ds:uri="http://purl.org/dc/terms/"/>
    <ds:schemaRef ds:uri="http://schemas.microsoft.com/office/2006/documentManagement/types"/>
    <ds:schemaRef ds:uri="6892d4d8-1775-49ac-8ac5-090331455f15"/>
    <ds:schemaRef ds:uri="0f29e82f-5e0e-401f-8136-c00f2626832a"/>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7358163-5DF7-48AF-BCA6-182212D2929A}">
  <ds:schemaRefs>
    <ds:schemaRef ds:uri="http://schemas.microsoft.com/sharepoint/v3/contenttype/forms"/>
  </ds:schemaRefs>
</ds:datastoreItem>
</file>

<file path=customXml/itemProps3.xml><?xml version="1.0" encoding="utf-8"?>
<ds:datastoreItem xmlns:ds="http://schemas.openxmlformats.org/officeDocument/2006/customXml" ds:itemID="{E4BA8D1A-30D9-42D0-B2DF-1EF960B4C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29e82f-5e0e-401f-8136-c00f2626832a"/>
    <ds:schemaRef ds:uri="6892d4d8-1775-49ac-8ac5-090331455f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967</TotalTime>
  <Words>1028</Words>
  <Application>Microsoft Office PowerPoint</Application>
  <PresentationFormat>On-screen Show (16:9)</PresentationFormat>
  <Paragraphs>83</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Segoe UI</vt:lpstr>
      <vt:lpstr>System Font Regular</vt:lpstr>
      <vt:lpstr>Verdana</vt:lpstr>
      <vt:lpstr>Office Theme</vt:lpstr>
      <vt:lpstr>All Wales cost of living online summit: Health and care services breakout session </vt:lpstr>
      <vt:lpstr>Key messages </vt:lpstr>
      <vt:lpstr>At a glance </vt:lpstr>
      <vt:lpstr>Why is this important?</vt:lpstr>
      <vt:lpstr>What needs to change? </vt:lpstr>
      <vt:lpstr>Closing the implementation gap</vt:lpstr>
      <vt:lpstr>Closing the implementation gap</vt:lpstr>
      <vt:lpstr>From discussion to action …</vt:lpstr>
      <vt:lpstr>From discussion to action …</vt:lpstr>
      <vt:lpstr>From discussion to action …</vt:lpstr>
      <vt:lpstr>Questions to consider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Dina Koulama</dc:creator>
  <cp:lastModifiedBy>Bronwen Lloyd (Public Health Wales  - No. 2 Capital Quarter)</cp:lastModifiedBy>
  <cp:revision>21</cp:revision>
  <dcterms:created xsi:type="dcterms:W3CDTF">2022-10-06T12:55:17Z</dcterms:created>
  <dcterms:modified xsi:type="dcterms:W3CDTF">2023-03-16T15:47:37Z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0x01010007FD1BE4A1A78A4C9CAFCA42CEDC2C2F</vt:lpwstr>
  </property>
  <property fmtid="{D5CDD505-2E9C-101B-9397-08002B2CF9AE}" pid="3" name="_dlc_DocIdItemGuid">
    <vt:lpwstr>bb5d1268-abc7-41d4-a8d1-6e136162833c</vt:lpwstr>
  </property>
</Properties>
</file>