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8" r:id="rId7"/>
    <p:sldId id="265" r:id="rId8"/>
    <p:sldId id="266" r:id="rId9"/>
    <p:sldId id="267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23159"/>
            <a:ext cx="9144000" cy="1086803"/>
          </a:xfrm>
        </p:spPr>
        <p:txBody>
          <a:bodyPr anchor="b">
            <a:normAutofit/>
          </a:bodyPr>
          <a:lstStyle>
            <a:lvl1pPr algn="ctr"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7DFC-58A8-4476-917E-D7F36E3BF83B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0CEA-B6E4-4B36-997F-98A93A011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39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7DFC-58A8-4476-917E-D7F36E3BF83B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F0CEA-B6E4-4B36-997F-98A93A011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44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23159"/>
            <a:ext cx="9144000" cy="1086803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3767DFC-58A8-4476-917E-D7F36E3BF83B}" type="datetimeFigureOut">
              <a:rPr lang="en-GB" smtClean="0"/>
              <a:pPr/>
              <a:t>16/03/2023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AF0CEA-B6E4-4B36-997F-98A93A01189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704" y="0"/>
            <a:ext cx="1438656" cy="169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05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3767DFC-58A8-4476-917E-D7F36E3BF83B}" type="datetimeFigureOut">
              <a:rPr lang="en-GB" smtClean="0"/>
              <a:pPr/>
              <a:t>16/03/2023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AF0CEA-B6E4-4B36-997F-98A93A01189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69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049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23159"/>
            <a:ext cx="9144000" cy="1086803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3767DFC-58A8-4476-917E-D7F36E3BF83B}" type="datetimeFigureOut">
              <a:rPr lang="en-GB" smtClean="0"/>
              <a:pPr/>
              <a:t>16/03/2023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AF0CEA-B6E4-4B36-997F-98A93A01189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55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049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3767DFC-58A8-4476-917E-D7F36E3BF83B}" type="datetimeFigureOut">
              <a:rPr lang="en-GB" smtClean="0"/>
              <a:pPr/>
              <a:t>16/03/2023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AF0CEA-B6E4-4B36-997F-98A93A01189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12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67DFC-58A8-4476-917E-D7F36E3BF83B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F0CEA-B6E4-4B36-997F-98A93A0118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10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113A4-6A36-C43B-B18C-A001CC9C8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875" y="2232979"/>
            <a:ext cx="9144000" cy="1816734"/>
          </a:xfrm>
        </p:spPr>
        <p:txBody>
          <a:bodyPr>
            <a:normAutofit fontScale="90000"/>
          </a:bodyPr>
          <a:lstStyle/>
          <a:p>
            <a:r>
              <a:rPr lang="en-GB" sz="4400" b="1" u="sng" dirty="0"/>
              <a:t>Public Health Wales</a:t>
            </a:r>
            <a:br>
              <a:rPr lang="en-GB" sz="4400" b="1" dirty="0"/>
            </a:br>
            <a:br>
              <a:rPr lang="en-GB" sz="4400" b="1" dirty="0"/>
            </a:br>
            <a:br>
              <a:rPr lang="en-GB" sz="4400" b="1" dirty="0"/>
            </a:br>
            <a:r>
              <a:rPr lang="en-GB" sz="4400" b="1" dirty="0"/>
              <a:t>Debt, Income and Employment</a:t>
            </a:r>
            <a:br>
              <a:rPr lang="en-GB" sz="4400" b="1" dirty="0"/>
            </a:br>
            <a:r>
              <a:rPr lang="en-GB" sz="4400" b="1" dirty="0"/>
              <a:t>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73056-D0A8-466D-1D89-711B2DA93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875" y="4487863"/>
            <a:ext cx="3200400" cy="1655762"/>
          </a:xfrm>
        </p:spPr>
        <p:txBody>
          <a:bodyPr>
            <a:normAutofit/>
          </a:bodyPr>
          <a:lstStyle/>
          <a:p>
            <a:endParaRPr lang="en-GB" sz="2800" b="1" dirty="0"/>
          </a:p>
          <a:p>
            <a:r>
              <a:rPr lang="en-GB" sz="2800" b="1" dirty="0"/>
              <a:t>Paul Neave</a:t>
            </a:r>
          </a:p>
        </p:txBody>
      </p:sp>
    </p:spTree>
    <p:extLst>
      <p:ext uri="{BB962C8B-B14F-4D97-AF65-F5344CB8AC3E}">
        <p14:creationId xmlns:p14="http://schemas.microsoft.com/office/powerpoint/2010/main" val="3099072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113A4-6A36-C43B-B18C-A001CC9C8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9100" y="189548"/>
            <a:ext cx="4047490" cy="812799"/>
          </a:xfrm>
        </p:spPr>
        <p:txBody>
          <a:bodyPr>
            <a:normAutofit/>
          </a:bodyPr>
          <a:lstStyle/>
          <a:p>
            <a:r>
              <a:rPr lang="en-GB" sz="3200" b="1" u="sng" dirty="0"/>
              <a:t>Setting the Scene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73056-D0A8-466D-1D89-711B2DA93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909" y="1002346"/>
            <a:ext cx="9632316" cy="4865053"/>
          </a:xfrm>
        </p:spPr>
        <p:txBody>
          <a:bodyPr>
            <a:noAutofit/>
          </a:bodyPr>
          <a:lstStyle/>
          <a:p>
            <a:pPr algn="l"/>
            <a:endParaRPr lang="en-GB" sz="1800" dirty="0">
              <a:effectLst/>
              <a:ea typeface="Calibri" panose="020F0502020204030204" pitchFamily="34" charset="0"/>
            </a:endParaRPr>
          </a:p>
          <a:p>
            <a:pPr marL="857250" indent="-857250"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dirty="0"/>
              <a:t>Cost of living crisis should not be seen in isolation. </a:t>
            </a:r>
          </a:p>
          <a:p>
            <a:pPr marL="857250" indent="-857250"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dirty="0"/>
              <a:t>People in Wales have faced years of disadvantage brought about by the financial impacts of:</a:t>
            </a:r>
          </a:p>
          <a:p>
            <a:pPr marL="1257300" lvl="2" indent="-342900"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ten years of austerity measures and welfare reforms.</a:t>
            </a:r>
          </a:p>
          <a:p>
            <a:pPr marL="1257300" lvl="2" indent="-342900"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exit from the European Union, and</a:t>
            </a:r>
          </a:p>
          <a:p>
            <a:pPr marL="1257300" lvl="2" indent="-342900"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Covid.</a:t>
            </a:r>
            <a:endParaRPr lang="en-GB" sz="2000" dirty="0">
              <a:ea typeface="Calibri" panose="020F0502020204030204" pitchFamily="34" charset="0"/>
            </a:endParaRPr>
          </a:p>
          <a:p>
            <a:pPr marL="857250" indent="-857250"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dirty="0"/>
              <a:t>Financial impact most severely felt by key groups , including </a:t>
            </a:r>
          </a:p>
          <a:p>
            <a:pPr marL="1257300" lvl="2" indent="-342900"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single parents.</a:t>
            </a:r>
          </a:p>
          <a:p>
            <a:pPr marL="1257300" lvl="2" indent="-342900"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disabled people, and </a:t>
            </a:r>
          </a:p>
          <a:p>
            <a:pPr marL="1257300" lvl="2" indent="-342900"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people from Black, Asian, Minority Ethnic Communities.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dirty="0">
              <a:effectLst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75090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113A4-6A36-C43B-B18C-A001CC9C8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3663"/>
            <a:ext cx="2983865" cy="812799"/>
          </a:xfrm>
        </p:spPr>
        <p:txBody>
          <a:bodyPr>
            <a:normAutofit/>
          </a:bodyPr>
          <a:lstStyle/>
          <a:p>
            <a:r>
              <a:rPr lang="en-GB" sz="3200" b="1" u="sng" dirty="0"/>
              <a:t>Debt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73056-D0A8-466D-1D89-711B2DA93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9935" y="906462"/>
            <a:ext cx="9509760" cy="5256213"/>
          </a:xfrm>
        </p:spPr>
        <p:txBody>
          <a:bodyPr>
            <a:noAutofit/>
          </a:bodyPr>
          <a:lstStyle/>
          <a:p>
            <a:pPr algn="l"/>
            <a:endParaRPr lang="en-GB" sz="1800" dirty="0">
              <a:effectLst/>
              <a:ea typeface="Calibri" panose="020F0502020204030204" pitchFamily="34" charset="0"/>
            </a:endParaRPr>
          </a:p>
          <a:p>
            <a:pPr marL="857250" indent="-857250"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dirty="0"/>
              <a:t>Fears many households are struggling with debt &amp; numbers will increase.</a:t>
            </a:r>
          </a:p>
          <a:p>
            <a:pPr marL="1257300" lvl="2" indent="-342900"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Growth in people with deficit budgets - over 50% of people are in employment.</a:t>
            </a:r>
          </a:p>
          <a:p>
            <a:pPr marL="857250" indent="-857250"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dirty="0"/>
              <a:t>Debt relief solutions are available, but are these fit for purpose?</a:t>
            </a:r>
          </a:p>
          <a:p>
            <a:pPr marL="1257300" lvl="2" indent="-342900"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Increases in income may mean debt relief ends.</a:t>
            </a:r>
          </a:p>
          <a:p>
            <a:pPr marL="857250" indent="-857250"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dirty="0"/>
              <a:t>DWP debt collection policy, could it be adding to financial problems?</a:t>
            </a:r>
          </a:p>
          <a:p>
            <a:pPr marL="1257300" lvl="2" indent="-342900" algn="l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Maximum deductions from a Universal Credit award - single person aged 25+ - £83pm, couples aged 25+ - £131pm.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800" dirty="0">
              <a:ea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dirty="0">
              <a:effectLst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56324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113A4-6A36-C43B-B18C-A001CC9C8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341" y="142876"/>
            <a:ext cx="2924810" cy="812799"/>
          </a:xfrm>
        </p:spPr>
        <p:txBody>
          <a:bodyPr>
            <a:normAutofit/>
          </a:bodyPr>
          <a:lstStyle/>
          <a:p>
            <a:r>
              <a:rPr lang="en-GB" sz="3200" b="1" u="sng" dirty="0"/>
              <a:t>Income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73056-D0A8-466D-1D89-711B2DA93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259" y="1002347"/>
            <a:ext cx="9994265" cy="5122228"/>
          </a:xfrm>
        </p:spPr>
        <p:txBody>
          <a:bodyPr>
            <a:noAutofit/>
          </a:bodyPr>
          <a:lstStyle/>
          <a:p>
            <a:pPr algn="l"/>
            <a:endParaRPr lang="en-GB" sz="1800" dirty="0">
              <a:effectLst/>
              <a:ea typeface="Calibri" panose="020F0502020204030204" pitchFamily="34" charset="0"/>
            </a:endParaRPr>
          </a:p>
          <a:p>
            <a:pPr marL="857250" indent="-857250" algn="l">
              <a:lnSpc>
                <a:spcPts val="25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dirty="0"/>
              <a:t>Does work offer the best route out of poverty?</a:t>
            </a:r>
          </a:p>
          <a:p>
            <a:pPr marL="1257300" lvl="2" indent="-342900" algn="l">
              <a:lnSpc>
                <a:spcPts val="25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71% of children living in poverty in Wales, live in a household where at least one person is working.</a:t>
            </a:r>
          </a:p>
          <a:p>
            <a:pPr marL="857250" marR="0" lvl="0" indent="-857250" algn="l" defTabSz="914400" rtl="0" eaLnBrk="1" fontAlgn="auto" latinLnBrk="0" hangingPunct="1">
              <a:lnSpc>
                <a:spcPts val="25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Supporting people who cannot earn enough to lift themselves out of poverty?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algn="l">
              <a:lnSpc>
                <a:spcPts val="25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In-work benefits top-up low earnings &amp; support towards childcare costs.</a:t>
            </a:r>
          </a:p>
          <a:p>
            <a:pPr marL="1257300" lvl="2" indent="-342900" algn="l">
              <a:lnSpc>
                <a:spcPts val="25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Even with the 10.1% increase in April, benefits rates lag behind where they would be if uprating had not been restricted during 2012 to 2020.</a:t>
            </a:r>
          </a:p>
          <a:p>
            <a:pPr marL="1257300" lvl="2" indent="-342900" algn="l">
              <a:lnSpc>
                <a:spcPts val="25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No earnings disregard for people who don’t have children or a health problem.</a:t>
            </a:r>
            <a:endParaRPr lang="en-GB" sz="1800" dirty="0">
              <a:ea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dirty="0">
              <a:effectLst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682140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113A4-6A36-C43B-B18C-A001CC9C8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43510" y="200026"/>
            <a:ext cx="3620135" cy="812799"/>
          </a:xfrm>
        </p:spPr>
        <p:txBody>
          <a:bodyPr>
            <a:normAutofit/>
          </a:bodyPr>
          <a:lstStyle/>
          <a:p>
            <a:r>
              <a:rPr lang="en-GB" sz="3200" b="1" u="sng" dirty="0"/>
              <a:t>Employment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73056-D0A8-466D-1D89-711B2DA93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340" y="1090294"/>
            <a:ext cx="10089515" cy="4853306"/>
          </a:xfrm>
        </p:spPr>
        <p:txBody>
          <a:bodyPr>
            <a:noAutofit/>
          </a:bodyPr>
          <a:lstStyle/>
          <a:p>
            <a:pPr algn="l"/>
            <a:endParaRPr lang="en-GB" sz="1800" dirty="0">
              <a:effectLst/>
              <a:ea typeface="Calibri" panose="020F0502020204030204" pitchFamily="34" charset="0"/>
            </a:endParaRPr>
          </a:p>
          <a:p>
            <a:pPr marL="857250" indent="-857250" algn="l">
              <a:lnSpc>
                <a:spcPts val="25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dirty="0"/>
              <a:t>Key Welsh and UK Government programmes focus on supporting people into employment.</a:t>
            </a:r>
          </a:p>
          <a:p>
            <a:pPr marL="857250" indent="-857250" algn="l">
              <a:lnSpc>
                <a:spcPts val="25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dirty="0"/>
              <a:t>Universal Credit ‘</a:t>
            </a:r>
            <a:r>
              <a:rPr lang="en-GB" i="1" dirty="0"/>
              <a:t>in-work progression</a:t>
            </a:r>
            <a:r>
              <a:rPr lang="en-GB" dirty="0"/>
              <a:t>’  - UK Government support for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people in employment:</a:t>
            </a:r>
            <a:r>
              <a:rPr lang="en-GB" dirty="0"/>
              <a:t> </a:t>
            </a:r>
          </a:p>
          <a:p>
            <a:pPr marL="1257300" lvl="2" indent="-342900" algn="l">
              <a:lnSpc>
                <a:spcPts val="25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Encourage &amp; support people to increase their pay, through more hours, or getting a better paying job.</a:t>
            </a:r>
          </a:p>
          <a:p>
            <a:pPr marL="1257300" lvl="2" indent="-342900" algn="l">
              <a:lnSpc>
                <a:spcPts val="25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Policy has potential to help people with their development &amp; direct them </a:t>
            </a: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to available support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257300" lvl="2" indent="-342900" algn="l">
              <a:lnSpc>
                <a:spcPts val="25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First time people in employment subject to ‘conditionality’. Will this be a barrier to people claiming their entitlement to in-work benefits?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800" dirty="0">
              <a:ea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dirty="0">
              <a:effectLst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4284416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113A4-6A36-C43B-B18C-A001CC9C8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074" y="1544319"/>
            <a:ext cx="9686925" cy="1818005"/>
          </a:xfrm>
        </p:spPr>
        <p:txBody>
          <a:bodyPr>
            <a:normAutofit fontScale="90000"/>
          </a:bodyPr>
          <a:lstStyle/>
          <a:p>
            <a:br>
              <a:rPr lang="en-GB" sz="3100" b="1" dirty="0"/>
            </a:br>
            <a:br>
              <a:rPr lang="en-GB" sz="3100" b="1" dirty="0"/>
            </a:br>
            <a:br>
              <a:rPr lang="en-GB" sz="3100" b="1" dirty="0"/>
            </a:br>
            <a:br>
              <a:rPr lang="en-GB" sz="3200" b="1" dirty="0"/>
            </a:br>
            <a:endParaRPr lang="en-GB" sz="4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73056-D0A8-466D-1D89-711B2DA93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1074" y="2047875"/>
            <a:ext cx="9539287" cy="2257425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11100" b="1" dirty="0"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200" b="1" u="sng" dirty="0">
                <a:ea typeface="Calibri" panose="020F0502020204030204" pitchFamily="34" charset="0"/>
              </a:rPr>
              <a:t>Thank You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11100" dirty="0">
              <a:ea typeface="Calibri" panose="020F0502020204030204" pitchFamily="34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07000"/>
              </a:lnSpc>
              <a:spcAft>
                <a:spcPts val="800"/>
              </a:spcAft>
            </a:pPr>
            <a:endParaRPr lang="en-GB" sz="96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235421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metadata xmlns="http://www.objective.com/ecm/document/metadata/FF3C5B18883D4E21973B57C2EEED7FD1" version="1.0.0">
  <systemFields>
    <field name="Objective-Id">
      <value order="0">A43969991</value>
    </field>
    <field name="Objective-Title">
      <value order="0">Carers Summit 8 February 2023</value>
    </field>
    <field name="Objective-Description">
      <value order="0"/>
    </field>
    <field name="Objective-CreationStamp">
      <value order="0">2023-02-06T14:54:00Z</value>
    </field>
    <field name="Objective-IsApproved">
      <value order="0">false</value>
    </field>
    <field name="Objective-IsPublished">
      <value order="0">true</value>
    </field>
    <field name="Objective-DatePublished">
      <value order="0">2023-02-06T14:54:36Z</value>
    </field>
    <field name="Objective-ModificationStamp">
      <value order="0">2023-02-06T14:54:36Z</value>
    </field>
    <field name="Objective-Owner">
      <value order="0">Jones, Elinor (ESJWL - Social Welfare Advice &amp; DWP Policy)</value>
    </field>
    <field name="Objective-Path">
      <value order="0">Objective Global Folder:#Business File Plan:WG Organisational Groups:OLD - Pre April 2022 - Education &amp; Public Services (EPS):Education &amp; Public Services (EPS) - Communities &amp; Tackling Poverty - Equality and Prosperity:1 - Save:Social Welfare Advice and DWP Policy:DWP Policy and Benefit Take-up:Benefit Support and Social Welfare - Carers, Childcare, Housing, NRPF, Bereavement benefits:Carers, Older People and Welfare Suppport - Prosperous Futures - 2020-2023:Carers Allowance Summit - 8 February 2023</value>
    </field>
    <field name="Objective-Parent">
      <value order="0">Carers Allowance Summit - 8 February 2023</value>
    </field>
    <field name="Objective-State">
      <value order="0">Published</value>
    </field>
    <field name="Objective-VersionId">
      <value order="0">vA83750990</value>
    </field>
    <field name="Objective-Version">
      <value order="0">1.0</value>
    </field>
    <field name="Objective-VersionNumber">
      <value order="0">2</value>
    </field>
    <field name="Objective-VersionComment">
      <value order="0">Version 2</value>
    </field>
    <field name="Objective-FileNumber">
      <value order="0">qA1432594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Date Acquired">
        <value order="0">2023-02-06T00:00:00Z</value>
      </field>
      <field name="Objective-Official Translation">
        <value order="0"/>
      </field>
      <field name="Objective-Connect Creator">
        <value order="0"/>
      </field>
    </catalogue>
  </catalogues>
</metadat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FD1BE4A1A78A4C9CAFCA42CEDC2C2F" ma:contentTypeVersion="15" ma:contentTypeDescription="Create a new document." ma:contentTypeScope="" ma:versionID="b6bbfe8daa3237a10747bba5c1fc2d81">
  <xsd:schema xmlns:xsd="http://www.w3.org/2001/XMLSchema" xmlns:xs="http://www.w3.org/2001/XMLSchema" xmlns:p="http://schemas.microsoft.com/office/2006/metadata/properties" xmlns:ns2="0f29e82f-5e0e-401f-8136-c00f2626832a" xmlns:ns3="6892d4d8-1775-49ac-8ac5-090331455f15" targetNamespace="http://schemas.microsoft.com/office/2006/metadata/properties" ma:root="true" ma:fieldsID="3a26388f585d0d8fb932a9c2d246c9cd" ns2:_="" ns3:_="">
    <xsd:import namespace="0f29e82f-5e0e-401f-8136-c00f2626832a"/>
    <xsd:import namespace="6892d4d8-1775-49ac-8ac5-090331455f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29e82f-5e0e-401f-8136-c00f262683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cefaef41-70dc-4075-804e-d4e4dbdaee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92d4d8-1775-49ac-8ac5-090331455f15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194dfa44-8361-4d56-b74a-9ba61fbd0368}" ma:internalName="TaxCatchAll" ma:showField="CatchAllData" ma:web="6892d4d8-1775-49ac-8ac5-090331455f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892d4d8-1775-49ac-8ac5-090331455f15" xsi:nil="true"/>
    <lcf76f155ced4ddcb4097134ff3c332f xmlns="0f29e82f-5e0e-401f-8136-c00f2626832a">
      <Terms xmlns="http://schemas.microsoft.com/office/infopath/2007/PartnerControls"/>
    </lcf76f155ced4ddcb4097134ff3c332f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customXml/itemProps2.xml><?xml version="1.0" encoding="utf-8"?>
<ds:datastoreItem xmlns:ds="http://schemas.openxmlformats.org/officeDocument/2006/customXml" ds:itemID="{B8CC24F5-9DCD-426F-A4B5-759BB03FE4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29e82f-5e0e-401f-8136-c00f2626832a"/>
    <ds:schemaRef ds:uri="6892d4d8-1775-49ac-8ac5-090331455f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17C2F-345E-49CB-A7C1-E029ED46D097}">
  <ds:schemaRefs>
    <ds:schemaRef ds:uri="6892d4d8-1775-49ac-8ac5-090331455f15"/>
    <ds:schemaRef ds:uri="http://schemas.microsoft.com/office/2006/metadata/properties"/>
    <ds:schemaRef ds:uri="http://schemas.microsoft.com/office/2006/documentManagement/types"/>
    <ds:schemaRef ds:uri="0f29e82f-5e0e-401f-8136-c00f2626832a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F5CB9400-F5D5-41FC-AA9A-B0F17EFF38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7461</TotalTime>
  <Words>374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Public Health Wales   Debt, Income and Employment Workshop</vt:lpstr>
      <vt:lpstr>Setting the Scene</vt:lpstr>
      <vt:lpstr>Debt </vt:lpstr>
      <vt:lpstr>Income</vt:lpstr>
      <vt:lpstr>Employment</vt:lpstr>
      <vt:lpstr>    </vt:lpstr>
    </vt:vector>
  </TitlesOfParts>
  <Company>Welsh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O'Leary, Paul (OFM - Communications)</dc:creator>
  <cp:lastModifiedBy>Bronwen Lloyd (Public Health Wales  - No. 2 Capital Quarter)</cp:lastModifiedBy>
  <cp:revision>35</cp:revision>
  <dcterms:created xsi:type="dcterms:W3CDTF">2021-10-01T09:00:13Z</dcterms:created>
  <dcterms:modified xsi:type="dcterms:W3CDTF">2023-03-16T15:47:47Z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0x01010007FD1BE4A1A78A4C9CAFCA42CEDC2C2F</vt:lpwstr>
  </property>
  <property fmtid="{D5CDD505-2E9C-101B-9397-08002B2CF9AE}" pid="3" name="Objective-Id">
    <vt:lpwstr>A43969991</vt:lpwstr>
  </property>
  <property fmtid="{D5CDD505-2E9C-101B-9397-08002B2CF9AE}" pid="4" name="Objective-Title">
    <vt:lpwstr>Carers Summit 8 February 2023</vt:lpwstr>
  </property>
  <property fmtid="{D5CDD505-2E9C-101B-9397-08002B2CF9AE}" pid="5" name="Objective-Description">
    <vt:lpwstr/>
  </property>
  <property fmtid="{D5CDD505-2E9C-101B-9397-08002B2CF9AE}" pid="6" name="Objective-CreationStamp">
    <vt:filetime>2023-02-06T14:54:09Z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2023-02-06T14:54:36Z</vt:filetime>
  </property>
  <property fmtid="{D5CDD505-2E9C-101B-9397-08002B2CF9AE}" pid="10" name="Objective-ModificationStamp">
    <vt:filetime>2023-02-06T14:54:36Z</vt:filetime>
  </property>
  <property fmtid="{D5CDD505-2E9C-101B-9397-08002B2CF9AE}" pid="11" name="Objective-Owner">
    <vt:lpwstr>Jones, Elinor (ESJWL - Social Welfare Advice &amp; DWP Policy)</vt:lpwstr>
  </property>
  <property fmtid="{D5CDD505-2E9C-101B-9397-08002B2CF9AE}" pid="12" name="Objective-Path">
    <vt:lpwstr>Objective Global Folder:#Business File Plan:WG Organisational Groups:OLD - Pre April 2022 - Education &amp; Public Services (EPS):Education &amp; Public Services (EPS) - Communities &amp; Tackling Poverty - Equality and Prosperity:1 - Save:Social Welfare Advice and DWP Policy:DWP Policy and Benefit Take-up:Benefit Support and Social Welfare - Carers, Childcare, Housing, NRPF, Bereavement benefits:Carers, Older People and Welfare Suppport - Prosperous Futures - 2020-2023:Carers Allowance Summit - 8 February 2023:</vt:lpwstr>
  </property>
  <property fmtid="{D5CDD505-2E9C-101B-9397-08002B2CF9AE}" pid="13" name="Objective-Parent">
    <vt:lpwstr>Carers Allowance Summit - 8 February 2023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vA83750990</vt:lpwstr>
  </property>
  <property fmtid="{D5CDD505-2E9C-101B-9397-08002B2CF9AE}" pid="16" name="Objective-Version">
    <vt:lpwstr>1.0</vt:lpwstr>
  </property>
  <property fmtid="{D5CDD505-2E9C-101B-9397-08002B2CF9AE}" pid="17" name="Objective-VersionNumber">
    <vt:r8>2</vt:r8>
  </property>
  <property fmtid="{D5CDD505-2E9C-101B-9397-08002B2CF9AE}" pid="18" name="Objective-VersionComment">
    <vt:lpwstr>Version 2</vt:lpwstr>
  </property>
  <property fmtid="{D5CDD505-2E9C-101B-9397-08002B2CF9AE}" pid="19" name="Objective-FileNumber">
    <vt:lpwstr/>
  </property>
  <property fmtid="{D5CDD505-2E9C-101B-9397-08002B2CF9AE}" pid="20" name="Objective-Classification">
    <vt:lpwstr>[Inherited - Official]</vt:lpwstr>
  </property>
  <property fmtid="{D5CDD505-2E9C-101B-9397-08002B2CF9AE}" pid="21" name="Objective-Caveats">
    <vt:lpwstr/>
  </property>
  <property fmtid="{D5CDD505-2E9C-101B-9397-08002B2CF9AE}" pid="22" name="Objective-Date Acquired">
    <vt:filetime>2023-02-06T00:00:00Z</vt:filetime>
  </property>
  <property fmtid="{D5CDD505-2E9C-101B-9397-08002B2CF9AE}" pid="23" name="Objective-Official Translation">
    <vt:lpwstr/>
  </property>
  <property fmtid="{D5CDD505-2E9C-101B-9397-08002B2CF9AE}" pid="24" name="Objective-Connect Creator">
    <vt:lpwstr/>
  </property>
  <property fmtid="{D5CDD505-2E9C-101B-9397-08002B2CF9AE}" pid="25" name="Objective-Comment">
    <vt:lpwstr/>
  </property>
</Properties>
</file>