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15"/>
  </p:notesMasterIdLst>
  <p:sldIdLst>
    <p:sldId id="276" r:id="rId6"/>
    <p:sldId id="312" r:id="rId7"/>
    <p:sldId id="294" r:id="rId8"/>
    <p:sldId id="358" r:id="rId9"/>
    <p:sldId id="359" r:id="rId10"/>
    <p:sldId id="264" r:id="rId11"/>
    <p:sldId id="259" r:id="rId12"/>
    <p:sldId id="263"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B2AA4-7F08-4992-A90C-8EEDE9D21630}" v="4" dt="2023-03-03T08:39:41.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18BFB-4861-469B-B7D5-D84EDB7907D4}"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A0CC8-C8CD-43A3-8DF8-1140A6780CC4}" type="slidenum">
              <a:rPr lang="en-GB" smtClean="0"/>
              <a:t>‹#›</a:t>
            </a:fld>
            <a:endParaRPr lang="en-GB"/>
          </a:p>
        </p:txBody>
      </p:sp>
    </p:spTree>
    <p:extLst>
      <p:ext uri="{BB962C8B-B14F-4D97-AF65-F5344CB8AC3E}">
        <p14:creationId xmlns:p14="http://schemas.microsoft.com/office/powerpoint/2010/main" val="1813489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need to state that I am assuming some knowledge here. But I think having a broad definition like this is helpful.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pure about abuse and neglect.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Reiterate ‘breadth’ of Safeguarding in general – but how much to talk about this? Unsure?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about that bit ‘harm, abuse and neglect’.  Leads to next slide – we are considering vulnerability factors that can impact on individual ability to protect themselves (or those they care for) from harm, abuse and neglect. </a:t>
            </a:r>
          </a:p>
          <a:p>
            <a:endParaRPr lang="en-GB" dirty="0"/>
          </a:p>
        </p:txBody>
      </p:sp>
      <p:sp>
        <p:nvSpPr>
          <p:cNvPr id="4" name="Slide Number Placeholder 3"/>
          <p:cNvSpPr>
            <a:spLocks noGrp="1"/>
          </p:cNvSpPr>
          <p:nvPr>
            <p:ph type="sldNum" sz="quarter" idx="5"/>
          </p:nvPr>
        </p:nvSpPr>
        <p:spPr/>
        <p:txBody>
          <a:bodyPr/>
          <a:lstStyle/>
          <a:p>
            <a:fld id="{5B721FB3-2FB1-D246-9430-EC4C2EC16AD8}" type="slidenum">
              <a:rPr lang="en-US" smtClean="0"/>
              <a:pPr/>
              <a:t>6</a:t>
            </a:fld>
            <a:endParaRPr lang="en-US"/>
          </a:p>
        </p:txBody>
      </p:sp>
    </p:spTree>
    <p:extLst>
      <p:ext uri="{BB962C8B-B14F-4D97-AF65-F5344CB8AC3E}">
        <p14:creationId xmlns:p14="http://schemas.microsoft.com/office/powerpoint/2010/main" val="280972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the last slide  – we are considering vulnerability factors that can impact on individual’s ability to: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protect themselves from harm, abuse and neglect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Protect those they care for, have responsibility for, from harm, abuse and neglect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Prioritise their needs / preventative care – may include self neglect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Prioritise the needs of children and those they care for – may be actively/ intentionally neglectful and/or passive neglect  </a:t>
            </a:r>
          </a:p>
          <a:p>
            <a:endParaRPr lang="en-GB" dirty="0"/>
          </a:p>
        </p:txBody>
      </p:sp>
      <p:sp>
        <p:nvSpPr>
          <p:cNvPr id="4" name="Slide Number Placeholder 3"/>
          <p:cNvSpPr>
            <a:spLocks noGrp="1"/>
          </p:cNvSpPr>
          <p:nvPr>
            <p:ph type="sldNum" sz="quarter" idx="5"/>
          </p:nvPr>
        </p:nvSpPr>
        <p:spPr/>
        <p:txBody>
          <a:bodyPr/>
          <a:lstStyle/>
          <a:p>
            <a:fld id="{5B721FB3-2FB1-D246-9430-EC4C2EC16AD8}" type="slidenum">
              <a:rPr lang="en-US" smtClean="0"/>
              <a:pPr/>
              <a:t>7</a:t>
            </a:fld>
            <a:endParaRPr lang="en-US"/>
          </a:p>
        </p:txBody>
      </p:sp>
    </p:spTree>
    <p:extLst>
      <p:ext uri="{BB962C8B-B14F-4D97-AF65-F5344CB8AC3E}">
        <p14:creationId xmlns:p14="http://schemas.microsoft.com/office/powerpoint/2010/main" val="43992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Relating this</a:t>
            </a:r>
            <a:r>
              <a:rPr lang="en-GB" baseline="0" dirty="0"/>
              <a:t> back to definition </a:t>
            </a:r>
            <a:r>
              <a:rPr lang="en-GB" sz="1200" b="1" i="0" dirty="0">
                <a:solidFill>
                  <a:srgbClr val="F9C402"/>
                </a:solidFill>
                <a:effectLst/>
                <a:latin typeface="-apple-system"/>
              </a:rPr>
              <a:t>Safeguarding means protecting a citizen’s health, wellbeing and human rights; enabling them to live free from harm, abuse and neglect. </a:t>
            </a:r>
          </a:p>
          <a:p>
            <a:endParaRPr lang="en-GB" dirty="0"/>
          </a:p>
        </p:txBody>
      </p:sp>
      <p:sp>
        <p:nvSpPr>
          <p:cNvPr id="4" name="Slide Number Placeholder 3"/>
          <p:cNvSpPr>
            <a:spLocks noGrp="1"/>
          </p:cNvSpPr>
          <p:nvPr>
            <p:ph type="sldNum" sz="quarter" idx="5"/>
          </p:nvPr>
        </p:nvSpPr>
        <p:spPr/>
        <p:txBody>
          <a:bodyPr/>
          <a:lstStyle/>
          <a:p>
            <a:fld id="{5B721FB3-2FB1-D246-9430-EC4C2EC16AD8}" type="slidenum">
              <a:rPr lang="en-US" smtClean="0"/>
              <a:pPr/>
              <a:t>8</a:t>
            </a:fld>
            <a:endParaRPr lang="en-US"/>
          </a:p>
        </p:txBody>
      </p:sp>
    </p:spTree>
    <p:extLst>
      <p:ext uri="{BB962C8B-B14F-4D97-AF65-F5344CB8AC3E}">
        <p14:creationId xmlns:p14="http://schemas.microsoft.com/office/powerpoint/2010/main" val="2248046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3835" y="161732"/>
            <a:ext cx="8146773" cy="1523635"/>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643835" y="1825625"/>
            <a:ext cx="8146773" cy="4351339"/>
          </a:xfrm>
        </p:spPr>
        <p:txBody>
          <a:bodyPr/>
          <a:lstStyle>
            <a:lvl1pPr marL="357708" indent="-347125" defTabSz="1439964">
              <a:buSzPct val="100000"/>
              <a:buFontTx/>
              <a:buBlip>
                <a:blip r:embed="rId2"/>
              </a:buBlip>
              <a:tabLst>
                <a:tab pos="1439297" algn="l"/>
              </a:tabLst>
              <a:defRPr/>
            </a:lvl1pPr>
            <a:lvl2pPr marL="774681" indent="-380990" defTabSz="1439964">
              <a:buSzPct val="100000"/>
              <a:buFontTx/>
              <a:buBlip>
                <a:blip r:embed="rId2"/>
              </a:buBlip>
              <a:tabLst>
                <a:tab pos="1439297" algn="l"/>
              </a:tabLst>
              <a:defRPr/>
            </a:lvl2pPr>
            <a:lvl3pPr marL="1015975" indent="-380990" defTabSz="1439964">
              <a:buSzPct val="100000"/>
              <a:buFontTx/>
              <a:buBlip>
                <a:blip r:embed="rId2"/>
              </a:buBlip>
              <a:tabLst>
                <a:tab pos="1439297" algn="l"/>
              </a:tabLst>
              <a:defRPr/>
            </a:lvl3pPr>
            <a:lvl4pPr marL="1312301" indent="-380990" defTabSz="1439964">
              <a:buSzPct val="100000"/>
              <a:buFontTx/>
              <a:buBlip>
                <a:blip r:embed="rId2"/>
              </a:buBlip>
              <a:tabLst>
                <a:tab pos="1439297" algn="l"/>
              </a:tabLst>
              <a:defRPr/>
            </a:lvl4pPr>
            <a:lvl5pPr marL="1551479" indent="-338658" defTabSz="1439964">
              <a:buSzPct val="100000"/>
              <a:buFontTx/>
              <a:buBlip>
                <a:blip r:embed="rId2"/>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9303027" y="1"/>
            <a:ext cx="2447235" cy="6176964"/>
          </a:xfrm>
          <a:solidFill>
            <a:schemeClr val="bg2"/>
          </a:solidFill>
        </p:spPr>
        <p:txBody>
          <a:bodyPr anchor="ctr" anchorCtr="1"/>
          <a:lstStyle>
            <a:lvl1pPr marL="0" indent="0" algn="l" fontAlgn="ctr">
              <a:buFont typeface="Arial" panose="020B0604020202020204" pitchFamily="34" charset="0"/>
              <a:buNone/>
              <a:defRPr sz="24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10106" y="4708939"/>
            <a:ext cx="3081893" cy="2149060"/>
          </a:xfrm>
          <a:prstGeom prst="rect">
            <a:avLst/>
          </a:prstGeom>
        </p:spPr>
      </p:pic>
    </p:spTree>
    <p:extLst>
      <p:ext uri="{BB962C8B-B14F-4D97-AF65-F5344CB8AC3E}">
        <p14:creationId xmlns:p14="http://schemas.microsoft.com/office/powerpoint/2010/main" val="395862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332" y="176696"/>
            <a:ext cx="5181600" cy="2648357"/>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617331" y="2965311"/>
            <a:ext cx="5181600" cy="348407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5951331" y="558413"/>
            <a:ext cx="6240669" cy="2266641"/>
          </a:xfrm>
          <a:solidFill>
            <a:schemeClr val="bg2"/>
          </a:solidFill>
        </p:spPr>
        <p:txBody>
          <a:bodyPr anchor="ctr" anchorCtr="1"/>
          <a:lstStyle>
            <a:lvl1pPr marL="0" indent="0" algn="l" fontAlgn="ctr">
              <a:buFont typeface="Arial" panose="020B0604020202020204" pitchFamily="34" charset="0"/>
              <a:buNone/>
              <a:defRPr sz="24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3245" y="1"/>
            <a:ext cx="6310059" cy="2638369"/>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5951331" y="2965310"/>
            <a:ext cx="5181600" cy="348407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63923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3835" y="161732"/>
            <a:ext cx="8146773" cy="1523635"/>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643835" y="1825625"/>
            <a:ext cx="8146773" cy="4351339"/>
          </a:xfrm>
        </p:spPr>
        <p:txBody>
          <a:bodyPr/>
          <a:lstStyle>
            <a:lvl1pPr marL="357708" indent="-347125" defTabSz="1439964">
              <a:buSzPct val="100000"/>
              <a:buFontTx/>
              <a:buBlip>
                <a:blip r:embed="rId2"/>
              </a:buBlip>
              <a:tabLst>
                <a:tab pos="1439297" algn="l"/>
              </a:tabLst>
              <a:defRPr/>
            </a:lvl1pPr>
            <a:lvl2pPr marL="719649" indent="-338658" defTabSz="1439964">
              <a:buSzPct val="100000"/>
              <a:buFontTx/>
              <a:buBlip>
                <a:blip r:embed="rId2"/>
              </a:buBlip>
              <a:tabLst>
                <a:tab pos="1439297" algn="l"/>
              </a:tabLst>
              <a:defRPr/>
            </a:lvl2pPr>
            <a:lvl3pPr marL="958827" indent="-338658" defTabSz="1439964">
              <a:buSzPct val="100000"/>
              <a:buFontTx/>
              <a:buBlip>
                <a:blip r:embed="rId2"/>
              </a:buBlip>
              <a:tabLst>
                <a:tab pos="1439297" algn="l"/>
              </a:tabLst>
              <a:defRPr/>
            </a:lvl3pPr>
            <a:lvl4pPr marL="1255153" indent="-380990" defTabSz="1439964">
              <a:buSzPct val="100000"/>
              <a:buFontTx/>
              <a:buBlip>
                <a:blip r:embed="rId2"/>
              </a:buBlip>
              <a:tabLst>
                <a:tab pos="1439297" algn="l"/>
              </a:tabLst>
              <a:defRPr/>
            </a:lvl4pPr>
            <a:lvl5pPr marL="1494329" indent="-380990" defTabSz="1439964">
              <a:buSzPct val="100000"/>
              <a:buFontTx/>
              <a:buBlip>
                <a:blip r:embed="rId2"/>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9303027" y="1"/>
            <a:ext cx="2447235" cy="6176964"/>
          </a:xfrm>
          <a:solidFill>
            <a:schemeClr val="bg2"/>
          </a:solidFill>
        </p:spPr>
        <p:txBody>
          <a:bodyPr anchor="ctr" anchorCtr="1"/>
          <a:lstStyle>
            <a:lvl1pPr marL="0" indent="0" algn="l" fontAlgn="ctr">
              <a:buFont typeface="Arial" panose="020B0604020202020204" pitchFamily="34" charset="0"/>
              <a:buNone/>
              <a:defRPr sz="24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10106" y="4708939"/>
            <a:ext cx="3081893" cy="2149060"/>
          </a:xfrm>
          <a:prstGeom prst="rect">
            <a:avLst/>
          </a:prstGeom>
        </p:spPr>
      </p:pic>
    </p:spTree>
    <p:extLst>
      <p:ext uri="{BB962C8B-B14F-4D97-AF65-F5344CB8AC3E}">
        <p14:creationId xmlns:p14="http://schemas.microsoft.com/office/powerpoint/2010/main" val="3991374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332" y="176696"/>
            <a:ext cx="5181600" cy="2648357"/>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5951331" y="558413"/>
            <a:ext cx="6240669" cy="2266641"/>
          </a:xfrm>
          <a:solidFill>
            <a:schemeClr val="bg2"/>
          </a:solidFill>
        </p:spPr>
        <p:txBody>
          <a:bodyPr anchor="ctr" anchorCtr="1"/>
          <a:lstStyle>
            <a:lvl1pPr marL="0" indent="0" algn="l" fontAlgn="ctr">
              <a:buFont typeface="Arial" panose="020B0604020202020204" pitchFamily="34" charset="0"/>
              <a:buNone/>
              <a:defRPr sz="24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3245" y="1"/>
            <a:ext cx="6310059" cy="2638369"/>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617331" y="2965311"/>
            <a:ext cx="5181600" cy="348407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5951331" y="2965310"/>
            <a:ext cx="5181600" cy="348407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2648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9585831" y="4242525"/>
            <a:ext cx="3081893" cy="2149060"/>
          </a:xfrm>
          <a:prstGeom prst="rect">
            <a:avLst/>
          </a:prstGeom>
        </p:spPr>
      </p:pic>
      <p:sp>
        <p:nvSpPr>
          <p:cNvPr id="2" name="Title 1"/>
          <p:cNvSpPr>
            <a:spLocks noGrp="1"/>
          </p:cNvSpPr>
          <p:nvPr>
            <p:ph type="title" hasCustomPrompt="1"/>
          </p:nvPr>
        </p:nvSpPr>
        <p:spPr>
          <a:xfrm>
            <a:off x="635000" y="161732"/>
            <a:ext cx="10515600" cy="1523635"/>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635000" y="1825625"/>
            <a:ext cx="5181600" cy="435133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5969000" y="1825625"/>
            <a:ext cx="5181600" cy="4351339"/>
          </a:xfrm>
        </p:spPr>
        <p:txBody>
          <a:bodyPr/>
          <a:lstStyle>
            <a:lvl2pPr marL="0" marR="0" indent="0" algn="l" defTabSz="914377" rtl="0" eaLnBrk="1" fontAlgn="auto" latinLnBrk="0" hangingPunct="1">
              <a:lnSpc>
                <a:spcPct val="90000"/>
              </a:lnSpc>
              <a:spcBef>
                <a:spcPts val="0"/>
              </a:spcBef>
              <a:spcAft>
                <a:spcPts val="8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55689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7832057" y="0"/>
            <a:ext cx="4573824" cy="1912413"/>
          </a:xfrm>
          <a:prstGeom prst="rect">
            <a:avLst/>
          </a:prstGeom>
        </p:spPr>
      </p:pic>
      <p:sp>
        <p:nvSpPr>
          <p:cNvPr id="2" name="Title 1"/>
          <p:cNvSpPr>
            <a:spLocks noGrp="1"/>
          </p:cNvSpPr>
          <p:nvPr>
            <p:ph type="title" hasCustomPrompt="1"/>
          </p:nvPr>
        </p:nvSpPr>
        <p:spPr>
          <a:xfrm>
            <a:off x="645423" y="365125"/>
            <a:ext cx="10515600" cy="1325563"/>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645424" y="1681163"/>
            <a:ext cx="5157787" cy="823912"/>
          </a:xfrm>
        </p:spPr>
        <p:txBody>
          <a:bodyPr anchor="b"/>
          <a:lstStyle>
            <a:lvl1pPr marL="0" indent="0">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add subtitle</a:t>
            </a:r>
          </a:p>
        </p:txBody>
      </p:sp>
      <p:sp>
        <p:nvSpPr>
          <p:cNvPr id="4" name="Content Placeholder 3"/>
          <p:cNvSpPr>
            <a:spLocks noGrp="1"/>
          </p:cNvSpPr>
          <p:nvPr>
            <p:ph sz="half" idx="2" hasCustomPrompt="1"/>
          </p:nvPr>
        </p:nvSpPr>
        <p:spPr>
          <a:xfrm>
            <a:off x="645424" y="2505075"/>
            <a:ext cx="5157787" cy="3684588"/>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5977835" y="1681163"/>
            <a:ext cx="5183188" cy="823912"/>
          </a:xfrm>
        </p:spPr>
        <p:txBody>
          <a:bodyPr anchor="b"/>
          <a:lstStyle>
            <a:lvl1pPr marL="0" indent="0">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add subtitle</a:t>
            </a:r>
          </a:p>
        </p:txBody>
      </p:sp>
      <p:sp>
        <p:nvSpPr>
          <p:cNvPr id="6" name="Content Placeholder 5"/>
          <p:cNvSpPr>
            <a:spLocks noGrp="1"/>
          </p:cNvSpPr>
          <p:nvPr>
            <p:ph sz="quarter" idx="4" hasCustomPrompt="1"/>
          </p:nvPr>
        </p:nvSpPr>
        <p:spPr>
          <a:xfrm>
            <a:off x="5977835" y="2505075"/>
            <a:ext cx="5183188" cy="3684588"/>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59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661505" y="1847100"/>
            <a:ext cx="9092739" cy="4329864"/>
          </a:xfrm>
        </p:spPr>
        <p:txBody>
          <a:bodyPr/>
          <a:lstStyle>
            <a:lvl1pPr marL="357708" indent="-347125" defTabSz="1439964">
              <a:buSzPct val="100000"/>
              <a:buFontTx/>
              <a:buBlip>
                <a:blip r:embed="rId2"/>
              </a:buBlip>
              <a:tabLst>
                <a:tab pos="1439297" algn="l"/>
              </a:tabLst>
              <a:defRPr/>
            </a:lvl1pPr>
            <a:lvl2pPr marL="774681" indent="-380990" defTabSz="1439964">
              <a:buSzPct val="100000"/>
              <a:buFontTx/>
              <a:buBlip>
                <a:blip r:embed="rId2"/>
              </a:buBlip>
              <a:tabLst>
                <a:tab pos="1439297" algn="l"/>
              </a:tabLst>
              <a:defRPr sz="2133"/>
            </a:lvl2pPr>
            <a:lvl3pPr marL="1198003" indent="-338658" defTabSz="1439964">
              <a:buSzPct val="100000"/>
              <a:buFontTx/>
              <a:buBlip>
                <a:blip r:embed="rId2"/>
              </a:buBlip>
              <a:tabLst>
                <a:tab pos="1439297" algn="l"/>
              </a:tabLst>
              <a:defRPr sz="1867"/>
            </a:lvl3pPr>
            <a:lvl4pPr marL="1663658" indent="-380990" defTabSz="1439964">
              <a:buSzPct val="100000"/>
              <a:buFontTx/>
              <a:buBlip>
                <a:blip r:embed="rId2"/>
              </a:buBlip>
              <a:tabLst>
                <a:tab pos="1439297" algn="l"/>
              </a:tabLst>
              <a:defRPr sz="1600"/>
            </a:lvl4pPr>
            <a:lvl5pPr marL="2086981" indent="-338658" defTabSz="1439964">
              <a:buSzPct val="100000"/>
              <a:buFontTx/>
              <a:buBlip>
                <a:blip r:embed="rId2"/>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7717787" y="1601973"/>
            <a:ext cx="6310059" cy="2638369"/>
          </a:xfrm>
          <a:prstGeom prst="rect">
            <a:avLst/>
          </a:prstGeom>
        </p:spPr>
      </p:pic>
    </p:spTree>
    <p:extLst>
      <p:ext uri="{BB962C8B-B14F-4D97-AF65-F5344CB8AC3E}">
        <p14:creationId xmlns:p14="http://schemas.microsoft.com/office/powerpoint/2010/main" val="116107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6125" y="1"/>
            <a:ext cx="3605876" cy="5112212"/>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661505" y="1847100"/>
            <a:ext cx="9092739" cy="4329864"/>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sz="2133"/>
            </a:lvl2pPr>
            <a:lvl3pPr marL="1198003" indent="-338658" defTabSz="1439964">
              <a:buSzPct val="100000"/>
              <a:buFontTx/>
              <a:buBlip>
                <a:blip r:embed="rId3"/>
              </a:buBlip>
              <a:tabLst>
                <a:tab pos="1439297" algn="l"/>
              </a:tabLst>
              <a:defRPr sz="1867"/>
            </a:lvl3pPr>
            <a:lvl4pPr marL="1663658" indent="-380990" defTabSz="1439964">
              <a:buSzPct val="100000"/>
              <a:buFontTx/>
              <a:buBlip>
                <a:blip r:embed="rId3"/>
              </a:buBlip>
              <a:tabLst>
                <a:tab pos="1439297" algn="l"/>
              </a:tabLst>
              <a:defRPr sz="1600"/>
            </a:lvl4pPr>
            <a:lvl5pPr marL="2086981" indent="-338658" defTabSz="1439964">
              <a:buSzPct val="100000"/>
              <a:buFontTx/>
              <a:buBlip>
                <a:blip r:embed="rId3"/>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5841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97846" y="-15525"/>
            <a:ext cx="3605876" cy="511004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661505" y="1847100"/>
            <a:ext cx="9092739" cy="4329864"/>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sz="2133"/>
            </a:lvl2pPr>
            <a:lvl3pPr marL="1198003" indent="-338658" defTabSz="1439964">
              <a:buSzPct val="100000"/>
              <a:buFontTx/>
              <a:buBlip>
                <a:blip r:embed="rId3"/>
              </a:buBlip>
              <a:tabLst>
                <a:tab pos="1439297" algn="l"/>
              </a:tabLst>
              <a:defRPr sz="1867"/>
            </a:lvl3pPr>
            <a:lvl4pPr marL="1663658" indent="-380990" defTabSz="1439964">
              <a:buSzPct val="100000"/>
              <a:buFontTx/>
              <a:buBlip>
                <a:blip r:embed="rId3"/>
              </a:buBlip>
              <a:tabLst>
                <a:tab pos="1439297" algn="l"/>
              </a:tabLst>
              <a:defRPr sz="1600"/>
            </a:lvl4pPr>
            <a:lvl5pPr marL="2086981" indent="-338658" defTabSz="1439964">
              <a:buSzPct val="100000"/>
              <a:buFontTx/>
              <a:buBlip>
                <a:blip r:embed="rId3"/>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5401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09567" y="1085"/>
            <a:ext cx="3582432" cy="5076819"/>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661505" y="1847100"/>
            <a:ext cx="9092739" cy="4329864"/>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sz="2133"/>
            </a:lvl2pPr>
            <a:lvl3pPr marL="1198003" indent="-338658" defTabSz="1439964">
              <a:buSzPct val="100000"/>
              <a:buFontTx/>
              <a:buBlip>
                <a:blip r:embed="rId3"/>
              </a:buBlip>
              <a:tabLst>
                <a:tab pos="1439297" algn="l"/>
              </a:tabLst>
              <a:defRPr sz="1867"/>
            </a:lvl3pPr>
            <a:lvl4pPr marL="1663658" indent="-380990" defTabSz="1439964">
              <a:buSzPct val="100000"/>
              <a:buFontTx/>
              <a:buBlip>
                <a:blip r:embed="rId3"/>
              </a:buBlip>
              <a:tabLst>
                <a:tab pos="1439297" algn="l"/>
              </a:tabLst>
              <a:defRPr sz="1600"/>
            </a:lvl4pPr>
            <a:lvl5pPr marL="2086981" indent="-338658" defTabSz="1439964">
              <a:buSzPct val="100000"/>
              <a:buFontTx/>
              <a:buBlip>
                <a:blip r:embed="rId3"/>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0192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03597" y="2128633"/>
            <a:ext cx="4584807" cy="1976209"/>
          </a:xfrm>
          <a:prstGeom prst="rect">
            <a:avLst/>
          </a:prstGeom>
        </p:spPr>
      </p:pic>
    </p:spTree>
    <p:extLst>
      <p:ext uri="{BB962C8B-B14F-4D97-AF65-F5344CB8AC3E}">
        <p14:creationId xmlns:p14="http://schemas.microsoft.com/office/powerpoint/2010/main" val="2386037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09568" y="1085"/>
            <a:ext cx="3582433" cy="5076819"/>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661505" y="1847100"/>
            <a:ext cx="9092739" cy="4329864"/>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sz="2133"/>
            </a:lvl2pPr>
            <a:lvl3pPr marL="1198003" indent="-338658" defTabSz="1439964">
              <a:buSzPct val="100000"/>
              <a:buFontTx/>
              <a:buBlip>
                <a:blip r:embed="rId3"/>
              </a:buBlip>
              <a:tabLst>
                <a:tab pos="1439297" algn="l"/>
              </a:tabLst>
              <a:defRPr sz="1867"/>
            </a:lvl3pPr>
            <a:lvl4pPr marL="1663658" indent="-380990" defTabSz="1439964">
              <a:buSzPct val="100000"/>
              <a:buFontTx/>
              <a:buBlip>
                <a:blip r:embed="rId3"/>
              </a:buBlip>
              <a:tabLst>
                <a:tab pos="1439297" algn="l"/>
              </a:tabLst>
              <a:defRPr sz="1600"/>
            </a:lvl4pPr>
            <a:lvl5pPr marL="2086981" indent="-338658" defTabSz="1439964">
              <a:buSzPct val="100000"/>
              <a:buFontTx/>
              <a:buBlip>
                <a:blip r:embed="rId3"/>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4966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506" y="161732"/>
            <a:ext cx="8649393" cy="1523635"/>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09567" y="1085"/>
            <a:ext cx="3582432" cy="5076819"/>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661505" y="1847100"/>
            <a:ext cx="9092739" cy="4329864"/>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sz="2133"/>
            </a:lvl2pPr>
            <a:lvl3pPr marL="1198003" indent="-338658" defTabSz="1439964">
              <a:buSzPct val="100000"/>
              <a:buFontTx/>
              <a:buBlip>
                <a:blip r:embed="rId3"/>
              </a:buBlip>
              <a:tabLst>
                <a:tab pos="1439297" algn="l"/>
              </a:tabLst>
              <a:defRPr sz="1867"/>
            </a:lvl3pPr>
            <a:lvl4pPr marL="1663658" indent="-380990" defTabSz="1439964">
              <a:buSzPct val="100000"/>
              <a:buFontTx/>
              <a:buBlip>
                <a:blip r:embed="rId3"/>
              </a:buBlip>
              <a:tabLst>
                <a:tab pos="1439297" algn="l"/>
              </a:tabLst>
              <a:defRPr sz="1600"/>
            </a:lvl4pPr>
            <a:lvl5pPr marL="2086981" indent="-338658" defTabSz="1439964">
              <a:buSzPct val="100000"/>
              <a:buFontTx/>
              <a:buBlip>
                <a:blip r:embed="rId3"/>
              </a:buBlip>
              <a:tabLst>
                <a:tab pos="1439297" algn="l"/>
              </a:tabLst>
              <a:defRPr sz="16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14515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125" y="4413008"/>
            <a:ext cx="12254125" cy="2444993"/>
          </a:xfrm>
          <a:prstGeom prst="rect">
            <a:avLst/>
          </a:prstGeom>
        </p:spPr>
      </p:pic>
      <p:sp>
        <p:nvSpPr>
          <p:cNvPr id="2" name="Title 1"/>
          <p:cNvSpPr>
            <a:spLocks noGrp="1"/>
          </p:cNvSpPr>
          <p:nvPr>
            <p:ph type="title" hasCustomPrompt="1"/>
          </p:nvPr>
        </p:nvSpPr>
        <p:spPr>
          <a:xfrm>
            <a:off x="626167" y="155017"/>
            <a:ext cx="10515600" cy="1523635"/>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626167" y="1825626"/>
            <a:ext cx="10515600" cy="2193925"/>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a:lvl2pPr>
            <a:lvl3pPr marL="1128156" indent="-380990" defTabSz="1439964">
              <a:buSzPct val="100000"/>
              <a:buFontTx/>
              <a:buBlip>
                <a:blip r:embed="rId3"/>
              </a:buBlip>
              <a:tabLst>
                <a:tab pos="1439297" algn="l"/>
              </a:tabLst>
              <a:defRPr/>
            </a:lvl3pPr>
            <a:lvl4pPr marL="357708" indent="-347125" defTabSz="1439964">
              <a:buSzPct val="100000"/>
              <a:buFontTx/>
              <a:buBlip>
                <a:blip r:embed="rId3"/>
              </a:buBlip>
              <a:tabLst>
                <a:tab pos="1439297" algn="l"/>
              </a:tabLst>
              <a:defRPr/>
            </a:lvl4pPr>
            <a:lvl5pPr marL="357708" indent="-347125" defTabSz="1439964">
              <a:buSzPct val="100000"/>
              <a:buFontTx/>
              <a:buBlip>
                <a:blip r:embed="rId3"/>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626167" y="4734985"/>
            <a:ext cx="10515600" cy="1883833"/>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671791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891" y="4413008"/>
            <a:ext cx="12261891" cy="2444993"/>
          </a:xfrm>
          <a:prstGeom prst="rect">
            <a:avLst/>
          </a:prstGeom>
        </p:spPr>
      </p:pic>
      <p:sp>
        <p:nvSpPr>
          <p:cNvPr id="2" name="Title 1"/>
          <p:cNvSpPr>
            <a:spLocks noGrp="1"/>
          </p:cNvSpPr>
          <p:nvPr>
            <p:ph type="title" hasCustomPrompt="1"/>
          </p:nvPr>
        </p:nvSpPr>
        <p:spPr>
          <a:xfrm>
            <a:off x="626167" y="155017"/>
            <a:ext cx="10515600" cy="1523635"/>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626167" y="4734985"/>
            <a:ext cx="10515600" cy="1883833"/>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626167" y="1825626"/>
            <a:ext cx="10515600" cy="2193925"/>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a:lvl2pPr>
            <a:lvl3pPr marL="1128156" indent="-380990" defTabSz="1439964">
              <a:buSzPct val="100000"/>
              <a:buFontTx/>
              <a:buBlip>
                <a:blip r:embed="rId3"/>
              </a:buBlip>
              <a:tabLst>
                <a:tab pos="1439297" algn="l"/>
              </a:tabLst>
              <a:defRPr/>
            </a:lvl3pPr>
            <a:lvl4pPr marL="357708" indent="-347125" defTabSz="1439964">
              <a:buSzPct val="100000"/>
              <a:buFontTx/>
              <a:buBlip>
                <a:blip r:embed="rId3"/>
              </a:buBlip>
              <a:tabLst>
                <a:tab pos="1439297" algn="l"/>
              </a:tabLst>
              <a:defRPr/>
            </a:lvl4pPr>
            <a:lvl5pPr marL="357708" indent="-347125" defTabSz="1439964">
              <a:buSzPct val="100000"/>
              <a:buFontTx/>
              <a:buBlip>
                <a:blip r:embed="rId3"/>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6177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8" y="8043"/>
            <a:ext cx="12187065" cy="6858000"/>
          </a:xfrm>
          <a:prstGeom prst="rect">
            <a:avLst/>
          </a:prstGeom>
        </p:spPr>
      </p:pic>
      <p:sp>
        <p:nvSpPr>
          <p:cNvPr id="2" name="Title 1"/>
          <p:cNvSpPr>
            <a:spLocks noGrp="1"/>
          </p:cNvSpPr>
          <p:nvPr>
            <p:ph type="title" hasCustomPrompt="1"/>
          </p:nvPr>
        </p:nvSpPr>
        <p:spPr>
          <a:xfrm>
            <a:off x="626167" y="155017"/>
            <a:ext cx="10515600" cy="1523635"/>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626167" y="4734985"/>
            <a:ext cx="10515600" cy="1883833"/>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626167" y="1825626"/>
            <a:ext cx="10515600" cy="2193925"/>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a:lvl2pPr>
            <a:lvl3pPr marL="1128156" indent="-380990" defTabSz="1439964">
              <a:buSzPct val="100000"/>
              <a:buFontTx/>
              <a:buBlip>
                <a:blip r:embed="rId3"/>
              </a:buBlip>
              <a:tabLst>
                <a:tab pos="1439297" algn="l"/>
              </a:tabLst>
              <a:defRPr/>
            </a:lvl3pPr>
            <a:lvl4pPr marL="357708" indent="-347125" defTabSz="1439964">
              <a:buSzPct val="100000"/>
              <a:buFontTx/>
              <a:buBlip>
                <a:blip r:embed="rId3"/>
              </a:buBlip>
              <a:tabLst>
                <a:tab pos="1439297" algn="l"/>
              </a:tabLst>
              <a:defRPr/>
            </a:lvl4pPr>
            <a:lvl5pPr marL="357708" indent="-347125" defTabSz="1439964">
              <a:buSzPct val="100000"/>
              <a:buFontTx/>
              <a:buBlip>
                <a:blip r:embed="rId3"/>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451669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125" y="4413008"/>
            <a:ext cx="12254125" cy="2444993"/>
          </a:xfrm>
          <a:prstGeom prst="rect">
            <a:avLst/>
          </a:prstGeom>
        </p:spPr>
      </p:pic>
      <p:sp>
        <p:nvSpPr>
          <p:cNvPr id="2" name="Title 1"/>
          <p:cNvSpPr>
            <a:spLocks noGrp="1"/>
          </p:cNvSpPr>
          <p:nvPr>
            <p:ph type="title" hasCustomPrompt="1"/>
          </p:nvPr>
        </p:nvSpPr>
        <p:spPr>
          <a:xfrm>
            <a:off x="626167" y="155017"/>
            <a:ext cx="10515600" cy="1523635"/>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626167" y="4734985"/>
            <a:ext cx="10515600" cy="1883833"/>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626167" y="1825626"/>
            <a:ext cx="10515600" cy="2193925"/>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a:lvl2pPr>
            <a:lvl3pPr marL="1128156" indent="-380990" defTabSz="1439964">
              <a:buSzPct val="100000"/>
              <a:buFontTx/>
              <a:buBlip>
                <a:blip r:embed="rId3"/>
              </a:buBlip>
              <a:tabLst>
                <a:tab pos="1439297" algn="l"/>
              </a:tabLst>
              <a:defRPr/>
            </a:lvl3pPr>
            <a:lvl4pPr marL="357708" indent="-347125" defTabSz="1439964">
              <a:buSzPct val="100000"/>
              <a:buFontTx/>
              <a:buBlip>
                <a:blip r:embed="rId3"/>
              </a:buBlip>
              <a:tabLst>
                <a:tab pos="1439297" algn="l"/>
              </a:tabLst>
              <a:defRPr/>
            </a:lvl4pPr>
            <a:lvl5pPr marL="357708" indent="-347125" defTabSz="1439964">
              <a:buSzPct val="100000"/>
              <a:buFontTx/>
              <a:buBlip>
                <a:blip r:embed="rId3"/>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607438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125" y="4413008"/>
            <a:ext cx="12254125" cy="2444993"/>
          </a:xfrm>
          <a:prstGeom prst="rect">
            <a:avLst/>
          </a:prstGeom>
        </p:spPr>
      </p:pic>
      <p:sp>
        <p:nvSpPr>
          <p:cNvPr id="2" name="Title 1"/>
          <p:cNvSpPr>
            <a:spLocks noGrp="1"/>
          </p:cNvSpPr>
          <p:nvPr>
            <p:ph type="title" hasCustomPrompt="1"/>
          </p:nvPr>
        </p:nvSpPr>
        <p:spPr>
          <a:xfrm>
            <a:off x="626167" y="155017"/>
            <a:ext cx="10515600" cy="1523635"/>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626167" y="4734985"/>
            <a:ext cx="10515600" cy="1883833"/>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626167" y="1825626"/>
            <a:ext cx="10515600" cy="2193925"/>
          </a:xfrm>
        </p:spPr>
        <p:txBody>
          <a:bodyPr/>
          <a:lstStyle>
            <a:lvl1pPr marL="357708" indent="-347125" defTabSz="1439964">
              <a:buSzPct val="100000"/>
              <a:buFontTx/>
              <a:buBlip>
                <a:blip r:embed="rId3"/>
              </a:buBlip>
              <a:tabLst>
                <a:tab pos="1439297" algn="l"/>
              </a:tabLst>
              <a:defRPr/>
            </a:lvl1pPr>
            <a:lvl2pPr marL="774681" indent="-380990" defTabSz="1439964">
              <a:buSzPct val="100000"/>
              <a:buFontTx/>
              <a:buBlip>
                <a:blip r:embed="rId3"/>
              </a:buBlip>
              <a:tabLst>
                <a:tab pos="1439297" algn="l"/>
              </a:tabLst>
              <a:defRPr/>
            </a:lvl2pPr>
            <a:lvl3pPr marL="1128156" indent="-380990" defTabSz="1439964">
              <a:buSzPct val="100000"/>
              <a:buFontTx/>
              <a:buBlip>
                <a:blip r:embed="rId3"/>
              </a:buBlip>
              <a:tabLst>
                <a:tab pos="1439297" algn="l"/>
              </a:tabLst>
              <a:defRPr/>
            </a:lvl3pPr>
            <a:lvl4pPr marL="357708" indent="-347125" defTabSz="1439964">
              <a:buSzPct val="100000"/>
              <a:buFontTx/>
              <a:buBlip>
                <a:blip r:embed="rId3"/>
              </a:buBlip>
              <a:tabLst>
                <a:tab pos="1439297" algn="l"/>
              </a:tabLst>
              <a:defRPr/>
            </a:lvl4pPr>
            <a:lvl5pPr marL="357708" indent="-347125" defTabSz="1439964">
              <a:buSzPct val="100000"/>
              <a:buFontTx/>
              <a:buBlip>
                <a:blip r:embed="rId3"/>
              </a:buBlip>
              <a:tabLst>
                <a:tab pos="1439297"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446122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68" y="1"/>
            <a:ext cx="12187065" cy="68579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2448560" y="819630"/>
            <a:ext cx="7142480" cy="5122689"/>
          </a:xfrm>
        </p:spPr>
        <p:txBody>
          <a:bodyPr anchor="ctr"/>
          <a:lstStyle>
            <a:lvl1pPr algn="ctr">
              <a:defRPr sz="5067" spc="-133"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745026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1" y="0"/>
            <a:ext cx="43794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3552000" y="0"/>
            <a:ext cx="8640000" cy="68580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9144000" cy="5122689"/>
          </a:xfrm>
        </p:spPr>
        <p:txBody>
          <a:bodyPr anchor="ctr"/>
          <a:lstStyle>
            <a:lvl1pPr algn="l">
              <a:defRPr sz="5067" spc="-133"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2262322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dirty="0"/>
              <a:t>Presentation Title</a:t>
            </a:r>
          </a:p>
        </p:txBody>
      </p:sp>
      <p:sp>
        <p:nvSpPr>
          <p:cNvPr id="28" name="Content Placeholder 26"/>
          <p:cNvSpPr>
            <a:spLocks noGrp="1"/>
          </p:cNvSpPr>
          <p:nvPr>
            <p:ph sz="quarter" idx="14" hasCustomPrompt="1"/>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pic>
        <p:nvPicPr>
          <p:cNvPr id="7" name="Picture 6">
            <a:extLst>
              <a:ext uri="{FF2B5EF4-FFF2-40B4-BE49-F238E27FC236}">
                <a16:creationId xmlns:a16="http://schemas.microsoft.com/office/drawing/2014/main" id="{9A9A1E9F-3E52-6191-612B-44EF04440BD9}"/>
              </a:ext>
            </a:extLst>
          </p:cNvPr>
          <p:cNvPicPr>
            <a:picLocks noChangeAspect="1"/>
          </p:cNvPicPr>
          <p:nvPr userDrawn="1"/>
        </p:nvPicPr>
        <p:blipFill>
          <a:blip r:embed="rId2"/>
          <a:stretch>
            <a:fillRect/>
          </a:stretch>
        </p:blipFill>
        <p:spPr>
          <a:xfrm>
            <a:off x="718457" y="5042436"/>
            <a:ext cx="2425065" cy="1363345"/>
          </a:xfrm>
          <a:prstGeom prst="rect">
            <a:avLst/>
          </a:prstGeom>
        </p:spPr>
      </p:pic>
    </p:spTree>
    <p:extLst>
      <p:ext uri="{BB962C8B-B14F-4D97-AF65-F5344CB8AC3E}">
        <p14:creationId xmlns:p14="http://schemas.microsoft.com/office/powerpoint/2010/main" val="30350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3689350" y="2090058"/>
            <a:ext cx="4927012" cy="2223247"/>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174836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noChangeAspect="1"/>
          </p:cNvSpPr>
          <p:nvPr>
            <p:ph type="pic" sz="quarter" idx="16" hasCustomPrompt="1"/>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2" name="Content Placeholder 17"/>
          <p:cNvSpPr>
            <a:spLocks noGrp="1"/>
          </p:cNvSpPr>
          <p:nvPr>
            <p:ph sz="quarter" idx="17" hasCustomPrompt="1"/>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Text &amp; Image Slide Heading</a:t>
            </a:r>
          </a:p>
        </p:txBody>
      </p:sp>
      <p:sp>
        <p:nvSpPr>
          <p:cNvPr id="17"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pic>
        <p:nvPicPr>
          <p:cNvPr id="13" name="Picture 12">
            <a:extLst>
              <a:ext uri="{FF2B5EF4-FFF2-40B4-BE49-F238E27FC236}">
                <a16:creationId xmlns:a16="http://schemas.microsoft.com/office/drawing/2014/main" id="{9A9A1E9F-3E52-6191-612B-44EF04440BD9}"/>
              </a:ext>
            </a:extLst>
          </p:cNvPr>
          <p:cNvPicPr>
            <a:picLocks noChangeAspect="1"/>
          </p:cNvPicPr>
          <p:nvPr userDrawn="1"/>
        </p:nvPicPr>
        <p:blipFill>
          <a:blip r:embed="rId2"/>
          <a:stretch>
            <a:fillRect/>
          </a:stretch>
        </p:blipFill>
        <p:spPr>
          <a:xfrm>
            <a:off x="10454902" y="6080536"/>
            <a:ext cx="1157014" cy="650461"/>
          </a:xfrm>
          <a:prstGeom prst="rect">
            <a:avLst/>
          </a:prstGeom>
        </p:spPr>
      </p:pic>
    </p:spTree>
    <p:extLst>
      <p:ext uri="{BB962C8B-B14F-4D97-AF65-F5344CB8AC3E}">
        <p14:creationId xmlns:p14="http://schemas.microsoft.com/office/powerpoint/2010/main" val="3880394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7"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2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2 Column Text Slide Heading</a:t>
            </a:r>
          </a:p>
        </p:txBody>
      </p:sp>
      <p:sp>
        <p:nvSpPr>
          <p:cNvPr id="11"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pic>
        <p:nvPicPr>
          <p:cNvPr id="12" name="Picture 11">
            <a:extLst>
              <a:ext uri="{FF2B5EF4-FFF2-40B4-BE49-F238E27FC236}">
                <a16:creationId xmlns:a16="http://schemas.microsoft.com/office/drawing/2014/main" id="{9A9A1E9F-3E52-6191-612B-44EF04440BD9}"/>
              </a:ext>
            </a:extLst>
          </p:cNvPr>
          <p:cNvPicPr>
            <a:picLocks noChangeAspect="1"/>
          </p:cNvPicPr>
          <p:nvPr userDrawn="1"/>
        </p:nvPicPr>
        <p:blipFill>
          <a:blip r:embed="rId2"/>
          <a:stretch>
            <a:fillRect/>
          </a:stretch>
        </p:blipFill>
        <p:spPr>
          <a:xfrm>
            <a:off x="10454902" y="6080536"/>
            <a:ext cx="1157014" cy="650461"/>
          </a:xfrm>
          <a:prstGeom prst="rect">
            <a:avLst/>
          </a:prstGeom>
        </p:spPr>
      </p:pic>
    </p:spTree>
    <p:extLst>
      <p:ext uri="{BB962C8B-B14F-4D97-AF65-F5344CB8AC3E}">
        <p14:creationId xmlns:p14="http://schemas.microsoft.com/office/powerpoint/2010/main" val="639903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Chapter/Slide Title</a:t>
            </a:r>
          </a:p>
        </p:txBody>
      </p:sp>
      <p:pic>
        <p:nvPicPr>
          <p:cNvPr id="4" name="Picture 3">
            <a:extLst>
              <a:ext uri="{FF2B5EF4-FFF2-40B4-BE49-F238E27FC236}">
                <a16:creationId xmlns:a16="http://schemas.microsoft.com/office/drawing/2014/main" id="{9A9A1E9F-3E52-6191-612B-44EF04440BD9}"/>
              </a:ext>
            </a:extLst>
          </p:cNvPr>
          <p:cNvPicPr>
            <a:picLocks noChangeAspect="1"/>
          </p:cNvPicPr>
          <p:nvPr userDrawn="1"/>
        </p:nvPicPr>
        <p:blipFill>
          <a:blip r:embed="rId2"/>
          <a:stretch>
            <a:fillRect/>
          </a:stretch>
        </p:blipFill>
        <p:spPr>
          <a:xfrm>
            <a:off x="10454902" y="6080536"/>
            <a:ext cx="1157014" cy="650461"/>
          </a:xfrm>
          <a:prstGeom prst="rect">
            <a:avLst/>
          </a:prstGeom>
        </p:spPr>
      </p:pic>
    </p:spTree>
    <p:extLst>
      <p:ext uri="{BB962C8B-B14F-4D97-AF65-F5344CB8AC3E}">
        <p14:creationId xmlns:p14="http://schemas.microsoft.com/office/powerpoint/2010/main" val="320792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571"/>
            <a:ext cx="12192000" cy="685442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9144000" cy="5122689"/>
          </a:xfrm>
        </p:spPr>
        <p:txBody>
          <a:bodyPr anchor="ctr"/>
          <a:lstStyle>
            <a:lvl1pPr algn="l">
              <a:defRPr sz="5067" spc="-133"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2709006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1" y="0"/>
            <a:ext cx="43794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3552000" y="0"/>
            <a:ext cx="8640000" cy="68580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9144000" cy="5122689"/>
          </a:xfrm>
        </p:spPr>
        <p:txBody>
          <a:bodyPr anchor="ctr"/>
          <a:lstStyle>
            <a:lvl1pPr algn="l">
              <a:defRPr sz="5067" spc="-133"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3518999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11" y="3571"/>
            <a:ext cx="12174379" cy="685442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9144000" cy="5122689"/>
          </a:xfrm>
        </p:spPr>
        <p:txBody>
          <a:bodyPr anchor="ctr"/>
          <a:lstStyle>
            <a:lvl1pPr algn="l">
              <a:defRPr sz="5067" spc="-133"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622879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52148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112000" y="0"/>
            <a:ext cx="10080000" cy="68580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6102128" cy="5122689"/>
          </a:xfrm>
        </p:spPr>
        <p:txBody>
          <a:bodyPr anchor="ctr"/>
          <a:lstStyle>
            <a:lvl1pPr algn="l">
              <a:defRPr sz="5067" spc="-133"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4100737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3552000" y="0"/>
            <a:ext cx="8640000" cy="576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642899" y="819630"/>
            <a:ext cx="9144000" cy="5122689"/>
          </a:xfrm>
        </p:spPr>
        <p:txBody>
          <a:bodyPr anchor="ctr"/>
          <a:lstStyle>
            <a:lvl1pPr algn="l">
              <a:defRPr sz="5067" spc="-133"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429102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786"/>
            <a:ext cx="12192000" cy="6854429"/>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803596" y="2128633"/>
            <a:ext cx="4584805" cy="1976209"/>
          </a:xfrm>
          <a:prstGeom prst="rect">
            <a:avLst/>
          </a:prstGeom>
        </p:spPr>
      </p:pic>
    </p:spTree>
    <p:extLst>
      <p:ext uri="{BB962C8B-B14F-4D97-AF65-F5344CB8AC3E}">
        <p14:creationId xmlns:p14="http://schemas.microsoft.com/office/powerpoint/2010/main" val="192683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786"/>
            <a:ext cx="12192000" cy="6854429"/>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3689350" y="2090058"/>
            <a:ext cx="4927012" cy="2223247"/>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64264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263717" cy="6854429"/>
          </a:xfrm>
          <a:prstGeom prst="rect">
            <a:avLst/>
          </a:prstGeom>
        </p:spPr>
      </p:pic>
      <p:sp>
        <p:nvSpPr>
          <p:cNvPr id="2" name="Title 1"/>
          <p:cNvSpPr>
            <a:spLocks noGrp="1"/>
          </p:cNvSpPr>
          <p:nvPr>
            <p:ph type="ctrTitle" hasCustomPrompt="1"/>
          </p:nvPr>
        </p:nvSpPr>
        <p:spPr>
          <a:xfrm>
            <a:off x="642899" y="1600200"/>
            <a:ext cx="9144000" cy="1909763"/>
          </a:xfrm>
        </p:spPr>
        <p:txBody>
          <a:bodyPr anchor="b"/>
          <a:lstStyle>
            <a:lvl1pPr algn="l">
              <a:defRPr sz="5067" spc="-133"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642899" y="3611533"/>
            <a:ext cx="9144000" cy="681280"/>
          </a:xfrm>
        </p:spPr>
        <p:txBody>
          <a:bodyPr>
            <a:noAutofit/>
          </a:bodyPr>
          <a:lstStyle>
            <a:lvl1pPr marL="0" indent="0" algn="l">
              <a:buNone/>
              <a:defRPr sz="3733" spc="-27"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2868" y="404538"/>
            <a:ext cx="2538293" cy="1094092"/>
          </a:xfrm>
          <a:prstGeom prst="rect">
            <a:avLst/>
          </a:prstGeom>
        </p:spPr>
      </p:pic>
    </p:spTree>
    <p:extLst>
      <p:ext uri="{BB962C8B-B14F-4D97-AF65-F5344CB8AC3E}">
        <p14:creationId xmlns:p14="http://schemas.microsoft.com/office/powerpoint/2010/main" val="422379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263717" cy="6854429"/>
          </a:xfrm>
          <a:prstGeom prst="rect">
            <a:avLst/>
          </a:prstGeom>
        </p:spPr>
      </p:pic>
      <p:sp>
        <p:nvSpPr>
          <p:cNvPr id="2" name="Title 1"/>
          <p:cNvSpPr>
            <a:spLocks noGrp="1"/>
          </p:cNvSpPr>
          <p:nvPr>
            <p:ph type="ctrTitle" hasCustomPrompt="1"/>
          </p:nvPr>
        </p:nvSpPr>
        <p:spPr>
          <a:xfrm>
            <a:off x="642899" y="1891003"/>
            <a:ext cx="9144000" cy="1618959"/>
          </a:xfrm>
        </p:spPr>
        <p:txBody>
          <a:bodyPr anchor="b"/>
          <a:lstStyle>
            <a:lvl1pPr algn="l">
              <a:defRPr sz="5067" spc="-133"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642899" y="3611533"/>
            <a:ext cx="9144000" cy="681280"/>
          </a:xfrm>
        </p:spPr>
        <p:txBody>
          <a:bodyPr>
            <a:noAutofit/>
          </a:bodyPr>
          <a:lstStyle>
            <a:lvl1pPr marL="0" indent="0" algn="l">
              <a:buNone/>
              <a:defRPr sz="3733" spc="-27"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424575" y="413950"/>
            <a:ext cx="2909564" cy="1477053"/>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241108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192000" cy="6854429"/>
          </a:xfrm>
          <a:prstGeom prst="rect">
            <a:avLst/>
          </a:prstGeom>
        </p:spPr>
      </p:pic>
      <p:sp>
        <p:nvSpPr>
          <p:cNvPr id="2" name="Title 1"/>
          <p:cNvSpPr>
            <a:spLocks noGrp="1"/>
          </p:cNvSpPr>
          <p:nvPr>
            <p:ph type="ctrTitle" hasCustomPrompt="1"/>
          </p:nvPr>
        </p:nvSpPr>
        <p:spPr>
          <a:xfrm>
            <a:off x="642899" y="1600200"/>
            <a:ext cx="9144000" cy="1909763"/>
          </a:xfrm>
        </p:spPr>
        <p:txBody>
          <a:bodyPr anchor="b"/>
          <a:lstStyle>
            <a:lvl1pPr algn="l">
              <a:defRPr sz="5067" spc="-133"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642899" y="3611533"/>
            <a:ext cx="9144000" cy="681280"/>
          </a:xfrm>
        </p:spPr>
        <p:txBody>
          <a:bodyPr>
            <a:noAutofit/>
          </a:bodyPr>
          <a:lstStyle>
            <a:lvl1pPr marL="0" indent="0" algn="l">
              <a:buNone/>
              <a:defRPr sz="3733" spc="-53"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32868" y="404537"/>
            <a:ext cx="2538293" cy="1094091"/>
          </a:xfrm>
          <a:prstGeom prst="rect">
            <a:avLst/>
          </a:prstGeom>
        </p:spPr>
      </p:pic>
    </p:spTree>
    <p:extLst>
      <p:ext uri="{BB962C8B-B14F-4D97-AF65-F5344CB8AC3E}">
        <p14:creationId xmlns:p14="http://schemas.microsoft.com/office/powerpoint/2010/main" val="78100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192000" cy="6854429"/>
          </a:xfrm>
          <a:prstGeom prst="rect">
            <a:avLst/>
          </a:prstGeom>
        </p:spPr>
      </p:pic>
      <p:sp>
        <p:nvSpPr>
          <p:cNvPr id="2" name="Title 1"/>
          <p:cNvSpPr>
            <a:spLocks noGrp="1"/>
          </p:cNvSpPr>
          <p:nvPr>
            <p:ph type="ctrTitle" hasCustomPrompt="1"/>
          </p:nvPr>
        </p:nvSpPr>
        <p:spPr>
          <a:xfrm>
            <a:off x="642899" y="1600200"/>
            <a:ext cx="9144000" cy="1909763"/>
          </a:xfrm>
        </p:spPr>
        <p:txBody>
          <a:bodyPr anchor="b"/>
          <a:lstStyle>
            <a:lvl1pPr algn="l">
              <a:defRPr sz="5067" spc="-133"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642899" y="3611533"/>
            <a:ext cx="9144000" cy="681280"/>
          </a:xfrm>
        </p:spPr>
        <p:txBody>
          <a:bodyPr>
            <a:noAutofit/>
          </a:bodyPr>
          <a:lstStyle>
            <a:lvl1pPr marL="0" indent="0" algn="l">
              <a:buNone/>
              <a:defRPr sz="3733" spc="-53"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424575" y="413950"/>
            <a:ext cx="2909564" cy="1477053"/>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11940939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2.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32"/>
            <a:ext cx="10515600" cy="1523635"/>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07250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5" r:id="rId29"/>
    <p:sldLayoutId id="2147483696" r:id="rId30"/>
    <p:sldLayoutId id="2147483697" r:id="rId31"/>
    <p:sldLayoutId id="2147483698" r:id="rId32"/>
  </p:sldLayoutIdLst>
  <p:txStyles>
    <p:titleStyle>
      <a:lvl1pPr algn="l" defTabSz="914377" rtl="0" eaLnBrk="1" latinLnBrk="0" hangingPunct="1">
        <a:lnSpc>
          <a:spcPct val="90000"/>
        </a:lnSpc>
        <a:spcBef>
          <a:spcPct val="0"/>
        </a:spcBef>
        <a:buNone/>
        <a:defRPr sz="48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357708" indent="-357708" algn="l" defTabSz="914377" rtl="0" eaLnBrk="1" latinLnBrk="0" hangingPunct="1">
        <a:lnSpc>
          <a:spcPct val="90000"/>
        </a:lnSpc>
        <a:spcBef>
          <a:spcPts val="0"/>
        </a:spcBef>
        <a:spcAft>
          <a:spcPts val="800"/>
        </a:spcAft>
        <a:buClr>
          <a:schemeClr val="tx2"/>
        </a:buClr>
        <a:buSzPct val="100000"/>
        <a:buFontTx/>
        <a:buBlip>
          <a:blip r:embed="rId34"/>
        </a:buBlip>
        <a:tabLst/>
        <a:defRPr sz="2400" b="0" i="0" kern="1200" baseline="0">
          <a:solidFill>
            <a:schemeClr val="tx1"/>
          </a:solidFill>
          <a:latin typeface="Mind Meridian" panose="020B0803030507020204" pitchFamily="34" charset="77"/>
          <a:ea typeface="+mn-ea"/>
          <a:cs typeface="Mind Meridian" panose="020B0803030507020204" pitchFamily="34" charset="77"/>
        </a:defRPr>
      </a:lvl1pPr>
      <a:lvl2pPr marL="719649" indent="-380990" algn="l" defTabSz="914377" rtl="0" eaLnBrk="1" latinLnBrk="0" hangingPunct="1">
        <a:lnSpc>
          <a:spcPct val="90000"/>
        </a:lnSpc>
        <a:spcBef>
          <a:spcPts val="0"/>
        </a:spcBef>
        <a:spcAft>
          <a:spcPts val="800"/>
        </a:spcAft>
        <a:buClr>
          <a:schemeClr val="tx2"/>
        </a:buClr>
        <a:buSzPct val="100000"/>
        <a:buFontTx/>
        <a:buBlip>
          <a:blip r:embed="rId34"/>
        </a:buBlip>
        <a:tabLst/>
        <a:defRPr sz="2133" b="0" i="0" kern="1200" baseline="0">
          <a:solidFill>
            <a:schemeClr val="tx1"/>
          </a:solidFill>
          <a:latin typeface="Mind Meridian" panose="020B0803030507020204" pitchFamily="34" charset="77"/>
          <a:ea typeface="+mn-ea"/>
          <a:cs typeface="Mind Meridian" panose="020B0803030507020204" pitchFamily="34" charset="77"/>
        </a:defRPr>
      </a:lvl2pPr>
      <a:lvl3pPr marL="1015975" indent="-380990" algn="l" defTabSz="914377" rtl="0" eaLnBrk="1" latinLnBrk="0" hangingPunct="1">
        <a:lnSpc>
          <a:spcPct val="90000"/>
        </a:lnSpc>
        <a:spcBef>
          <a:spcPts val="0"/>
        </a:spcBef>
        <a:spcAft>
          <a:spcPts val="800"/>
        </a:spcAft>
        <a:buClr>
          <a:schemeClr val="tx2"/>
        </a:buClr>
        <a:buSzPct val="100000"/>
        <a:buFontTx/>
        <a:buBlip>
          <a:blip r:embed="rId34"/>
        </a:buBlip>
        <a:tabLst/>
        <a:defRPr sz="1867" b="0" i="0" kern="1200" baseline="0">
          <a:solidFill>
            <a:schemeClr val="tx1"/>
          </a:solidFill>
          <a:latin typeface="Mind Meridian" panose="020B0803030507020204" pitchFamily="34" charset="77"/>
          <a:ea typeface="+mn-ea"/>
          <a:cs typeface="Mind Meridian" panose="020B0803030507020204" pitchFamily="34" charset="77"/>
        </a:defRPr>
      </a:lvl3pPr>
      <a:lvl4pPr marL="1367332" indent="-380990" algn="l" defTabSz="914377" rtl="0" eaLnBrk="1" latinLnBrk="0" hangingPunct="1">
        <a:lnSpc>
          <a:spcPct val="90000"/>
        </a:lnSpc>
        <a:spcBef>
          <a:spcPts val="0"/>
        </a:spcBef>
        <a:spcAft>
          <a:spcPts val="800"/>
        </a:spcAft>
        <a:buClr>
          <a:schemeClr val="tx2"/>
        </a:buClr>
        <a:buSzPct val="100000"/>
        <a:buFontTx/>
        <a:buBlip>
          <a:blip r:embed="rId34"/>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4pPr>
      <a:lvl5pPr marL="1608626" indent="-338658" algn="l" defTabSz="914377" rtl="0" eaLnBrk="1" latinLnBrk="0" hangingPunct="1">
        <a:lnSpc>
          <a:spcPct val="90000"/>
        </a:lnSpc>
        <a:spcBef>
          <a:spcPts val="0"/>
        </a:spcBef>
        <a:spcAft>
          <a:spcPts val="800"/>
        </a:spcAft>
        <a:buClr>
          <a:schemeClr val="tx2"/>
        </a:buClr>
        <a:buSzPct val="100000"/>
        <a:buFontTx/>
        <a:buBlip>
          <a:blip r:embed="rId34"/>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03525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1219170" rtl="0" eaLnBrk="1" latinLnBrk="0" hangingPunct="1">
        <a:lnSpc>
          <a:spcPct val="90000"/>
        </a:lnSpc>
        <a:spcBef>
          <a:spcPct val="0"/>
        </a:spcBef>
        <a:buNone/>
        <a:defRPr sz="48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400" b="0" i="0" kern="1200">
          <a:solidFill>
            <a:schemeClr val="tx1"/>
          </a:solidFill>
          <a:latin typeface="Mind Meridian" panose="020B0803030507020204" pitchFamily="34" charset="77"/>
          <a:ea typeface="+mn-ea"/>
          <a:cs typeface="Mind Meridian" panose="020B0803030507020204" pitchFamily="34" charset="77"/>
        </a:defRPr>
      </a:lvl1pPr>
      <a:lvl2pPr marL="91437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ind Meridian" panose="020B0803030507020204" pitchFamily="34" charset="77"/>
          <a:ea typeface="+mn-ea"/>
          <a:cs typeface="Mind Meridian" panose="020B0803030507020204" pitchFamily="34"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ind Meridian" panose="020B0803030507020204" pitchFamily="34" charset="77"/>
          <a:ea typeface="+mn-ea"/>
          <a:cs typeface="Mind Meridian" panose="020B0803030507020204" pitchFamily="34"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ind Meridian" panose="020B0803030507020204" pitchFamily="34" charset="77"/>
          <a:ea typeface="+mn-ea"/>
          <a:cs typeface="Mind Meridian" panose="020B0803030507020204" pitchFamily="34"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ind Meridian" panose="020B0803030507020204" pitchFamily="34" charset="77"/>
          <a:ea typeface="+mn-ea"/>
          <a:cs typeface="Mind Meridian" panose="020B0803030507020204" pitchFamily="34"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p:txBody>
          <a:bodyPr/>
          <a:lstStyle/>
          <a:p>
            <a:r>
              <a:rPr lang="en-US" dirty="0"/>
              <a:t>Mental Health &amp; Cost of Living</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p:txBody>
          <a:bodyPr/>
          <a:lstStyle/>
          <a:p>
            <a:r>
              <a:rPr lang="en-US" dirty="0"/>
              <a:t>Simon Jones </a:t>
            </a:r>
          </a:p>
          <a:p>
            <a:r>
              <a:rPr lang="en-US" dirty="0"/>
              <a:t>Head of Policy &amp; Campaigns</a:t>
            </a:r>
          </a:p>
          <a:p>
            <a:r>
              <a:rPr lang="en-US"/>
              <a:t>Mind </a:t>
            </a:r>
            <a:r>
              <a:rPr lang="en-US" dirty="0"/>
              <a:t>Cymru</a:t>
            </a:r>
          </a:p>
        </p:txBody>
      </p:sp>
    </p:spTree>
    <p:extLst>
      <p:ext uri="{BB962C8B-B14F-4D97-AF65-F5344CB8AC3E}">
        <p14:creationId xmlns:p14="http://schemas.microsoft.com/office/powerpoint/2010/main" val="182693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p:txBody>
          <a:bodyPr>
            <a:normAutofit/>
          </a:bodyPr>
          <a:lstStyle/>
          <a:p>
            <a:pPr marL="10583" indent="0">
              <a:lnSpc>
                <a:spcPct val="107000"/>
              </a:lnSpc>
              <a:spcAft>
                <a:spcPts val="800"/>
              </a:spcAft>
              <a:buNone/>
            </a:pPr>
            <a:endParaRPr lang="en-GB" sz="1800" dirty="0">
              <a:effectLst/>
              <a:latin typeface="Mind Meridian" panose="020B0503030507020204" pitchFamily="34" charset="0"/>
              <a:ea typeface="Calibri" panose="020F0502020204030204" pitchFamily="34" charset="0"/>
              <a:cs typeface="Times New Roman" panose="02020603050405020304" pitchFamily="18" charset="0"/>
            </a:endParaRPr>
          </a:p>
          <a:p>
            <a:pPr marL="342900" lvl="0" indent="-342900">
              <a:lnSpc>
                <a:spcPct val="107000"/>
              </a:lnSpc>
              <a:buFont typeface="Street Corner" panose="02000400000000000000" pitchFamily="2" charset="0"/>
              <a:buChar char="•"/>
            </a:pPr>
            <a:r>
              <a:rPr lang="en-GB" sz="3200" b="1" dirty="0">
                <a:effectLst/>
                <a:latin typeface="Mind Meridian" panose="020B0503030507020204" pitchFamily="34" charset="0"/>
                <a:ea typeface="Calibri" panose="020F0502020204030204" pitchFamily="34" charset="0"/>
                <a:cs typeface="Times New Roman" panose="02020603050405020304" pitchFamily="18" charset="0"/>
              </a:rPr>
              <a:t>Context: Impact of the pandemic</a:t>
            </a:r>
          </a:p>
          <a:p>
            <a:pPr marL="342900" lvl="0" indent="-342900">
              <a:lnSpc>
                <a:spcPct val="107000"/>
              </a:lnSpc>
              <a:buFont typeface="Street Corner" panose="02000400000000000000" pitchFamily="2" charset="0"/>
              <a:buChar char="•"/>
            </a:pPr>
            <a:r>
              <a:rPr lang="en-GB" sz="3200" b="1" dirty="0">
                <a:latin typeface="Mind Meridian" panose="020B0503030507020204" pitchFamily="34" charset="0"/>
                <a:ea typeface="Calibri" panose="020F0502020204030204" pitchFamily="34" charset="0"/>
                <a:cs typeface="Times New Roman" panose="02020603050405020304" pitchFamily="18" charset="0"/>
              </a:rPr>
              <a:t>Mental Health and Poverty</a:t>
            </a:r>
          </a:p>
          <a:p>
            <a:pPr marL="342900" lvl="0" indent="-342900">
              <a:lnSpc>
                <a:spcPct val="107000"/>
              </a:lnSpc>
              <a:buFont typeface="Street Corner" panose="02000400000000000000" pitchFamily="2" charset="0"/>
              <a:buChar char="•"/>
            </a:pPr>
            <a:r>
              <a:rPr lang="en-GB" sz="3200" b="1" dirty="0">
                <a:effectLst/>
                <a:latin typeface="Mind Meridian" panose="020B0503030507020204" pitchFamily="34" charset="0"/>
                <a:ea typeface="Calibri" panose="020F0502020204030204" pitchFamily="34" charset="0"/>
                <a:cs typeface="Times New Roman" panose="02020603050405020304" pitchFamily="18" charset="0"/>
              </a:rPr>
              <a:t>Impact of Cost of Living Crisis</a:t>
            </a:r>
          </a:p>
          <a:p>
            <a:pPr marL="0" lvl="0" indent="0">
              <a:lnSpc>
                <a:spcPct val="107000"/>
              </a:lnSpc>
              <a:buNone/>
            </a:pPr>
            <a:br>
              <a:rPr lang="en-GB" sz="1800" b="1" dirty="0">
                <a:solidFill>
                  <a:srgbClr val="002060"/>
                </a:solidFill>
                <a:effectLst/>
                <a:latin typeface="Mind Meridian" panose="020B0503030507020204" pitchFamily="34" charset="0"/>
                <a:ea typeface="Calibri" panose="020F0502020204030204" pitchFamily="34" charset="0"/>
                <a:cs typeface="Times New Roman" panose="02020603050405020304" pitchFamily="18" charset="0"/>
              </a:rPr>
            </a:br>
            <a:br>
              <a:rPr lang="en-GB" sz="1800" b="1" dirty="0">
                <a:solidFill>
                  <a:srgbClr val="002060"/>
                </a:solidFill>
                <a:effectLst/>
                <a:latin typeface="Street Corner" panose="02000400000000000000" pitchFamily="2"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4791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p:txBody>
          <a:bodyPr/>
          <a:lstStyle/>
          <a:p>
            <a:r>
              <a:rPr lang="en-US" dirty="0"/>
              <a:t>Context: Impact of Pandemic</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661505" y="1847100"/>
            <a:ext cx="9092739" cy="4329864"/>
          </a:xfrm>
        </p:spPr>
        <p:txBody>
          <a:bodyPr>
            <a:normAutofit/>
          </a:bodyPr>
          <a:lstStyle/>
          <a:p>
            <a:r>
              <a:rPr lang="en-US" dirty="0"/>
              <a:t>Everyone’s mental health impacted by the pandemic and the measures we had to take</a:t>
            </a:r>
          </a:p>
          <a:p>
            <a:r>
              <a:rPr lang="en-US" dirty="0"/>
              <a:t>Whilst population level mental health rebounded once measures started to relax, some groups experienced a more lasting impact</a:t>
            </a:r>
          </a:p>
          <a:p>
            <a:r>
              <a:rPr lang="en-US" dirty="0"/>
              <a:t>Decrease in referrals to support and some evidence of increased self stigma preventing people from seeking help</a:t>
            </a:r>
          </a:p>
          <a:p>
            <a:r>
              <a:rPr lang="en-US" dirty="0"/>
              <a:t>Children and young people, Black and ethnic minority communities, people with existing mental health conditions and those experiencing poverty all reported poorer mental health outcomes</a:t>
            </a:r>
          </a:p>
          <a:p>
            <a:r>
              <a:rPr lang="en-US" dirty="0"/>
              <a:t>Pre-pandemic mental health system was already under pressure and inequalities a significant issue</a:t>
            </a:r>
          </a:p>
          <a:p>
            <a:endParaRPr lang="en-US" dirty="0"/>
          </a:p>
        </p:txBody>
      </p:sp>
    </p:spTree>
    <p:extLst>
      <p:ext uri="{BB962C8B-B14F-4D97-AF65-F5344CB8AC3E}">
        <p14:creationId xmlns:p14="http://schemas.microsoft.com/office/powerpoint/2010/main" val="169025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p:txBody>
          <a:bodyPr/>
          <a:lstStyle/>
          <a:p>
            <a:r>
              <a:rPr lang="en-US" dirty="0"/>
              <a:t>Mental Health &amp; Poverty</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661505" y="1847100"/>
            <a:ext cx="9092739" cy="4329864"/>
          </a:xfrm>
        </p:spPr>
        <p:txBody>
          <a:bodyPr>
            <a:normAutofit/>
          </a:bodyPr>
          <a:lstStyle/>
          <a:p>
            <a:pPr algn="l"/>
            <a:r>
              <a:rPr lang="en-GB" b="0" i="0" dirty="0">
                <a:effectLst/>
                <a:latin typeface="Mind Meridian" panose="020B0503030507020204" pitchFamily="34" charset="0"/>
                <a:cs typeface="Mind Meridian" panose="020B0503030507020204" pitchFamily="34" charset="0"/>
              </a:rPr>
              <a:t>“Money and mental health problems can be a marriage made in hell” Martin Lewis</a:t>
            </a:r>
          </a:p>
          <a:p>
            <a:r>
              <a:rPr lang="en-US" dirty="0"/>
              <a:t>Poverty is both a cause and an effect of poor mental health</a:t>
            </a:r>
          </a:p>
          <a:p>
            <a:r>
              <a:rPr lang="en-US" dirty="0"/>
              <a:t>Money &amp; Mental Health Policy Institute (MMHPI) found that employment rate for people with a mental health problem is 42% points lower in Wales than those without a mental health problem</a:t>
            </a:r>
          </a:p>
          <a:p>
            <a:r>
              <a:rPr lang="en-US" dirty="0"/>
              <a:t>28% of 25 – 54 year olds who are economically inactive list mental health as the main reason</a:t>
            </a:r>
          </a:p>
          <a:p>
            <a:r>
              <a:rPr lang="en-US" dirty="0"/>
              <a:t>People experiencing poor mental health 3.5x more likely to be in problem debt</a:t>
            </a:r>
          </a:p>
        </p:txBody>
      </p:sp>
    </p:spTree>
    <p:extLst>
      <p:ext uri="{BB962C8B-B14F-4D97-AF65-F5344CB8AC3E}">
        <p14:creationId xmlns:p14="http://schemas.microsoft.com/office/powerpoint/2010/main" val="342761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p:txBody>
          <a:bodyPr/>
          <a:lstStyle/>
          <a:p>
            <a:r>
              <a:rPr lang="en-US" dirty="0"/>
              <a:t>Impact of Cost of Living</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661505" y="1847100"/>
            <a:ext cx="9092739" cy="4329864"/>
          </a:xfrm>
        </p:spPr>
        <p:txBody>
          <a:bodyPr>
            <a:normAutofit lnSpcReduction="10000"/>
          </a:bodyPr>
          <a:lstStyle/>
          <a:p>
            <a:pPr algn="l"/>
            <a:r>
              <a:rPr lang="en-GB" b="0" i="0" dirty="0">
                <a:effectLst/>
                <a:latin typeface="Mind Meridian" panose="020B0503030507020204" pitchFamily="34" charset="0"/>
                <a:cs typeface="Mind Meridian" panose="020B0503030507020204" pitchFamily="34" charset="0"/>
              </a:rPr>
              <a:t>Financial concerns first identified </a:t>
            </a:r>
            <a:r>
              <a:rPr lang="en-GB" dirty="0">
                <a:latin typeface="Mind Meridian" panose="020B0503030507020204" pitchFamily="34" charset="0"/>
                <a:cs typeface="Mind Meridian" panose="020B0503030507020204" pitchFamily="34" charset="0"/>
              </a:rPr>
              <a:t>during the pandemic</a:t>
            </a:r>
          </a:p>
          <a:p>
            <a:pPr algn="l"/>
            <a:r>
              <a:rPr lang="en-GB" dirty="0"/>
              <a:t>70% of young people said during the pandemic that thoughts about theirs or their family’s financial situation or jobs made their mental health worse. This made them twice as likely than adults to say that thoughts about finances had a negative impact on their mental health (35%).</a:t>
            </a:r>
          </a:p>
          <a:p>
            <a:pPr algn="l"/>
            <a:r>
              <a:rPr lang="en-GB" b="0" i="0" dirty="0">
                <a:effectLst/>
                <a:latin typeface="Mind Meridian" panose="020B0503030507020204" pitchFamily="34" charset="0"/>
                <a:cs typeface="Mind Meridian" panose="020B0503030507020204" pitchFamily="34" charset="0"/>
              </a:rPr>
              <a:t>Bevan Foundation Poverty Snapshot found 48% of people in Wales saying their mental health is being negatively affected by their finances</a:t>
            </a:r>
          </a:p>
          <a:p>
            <a:pPr algn="l"/>
            <a:r>
              <a:rPr lang="en-GB" b="0" i="0" dirty="0">
                <a:effectLst/>
                <a:latin typeface="Mind Meridian" panose="020B0503030507020204" pitchFamily="34" charset="0"/>
                <a:cs typeface="Mind Meridian" panose="020B0503030507020204" pitchFamily="34" charset="0"/>
              </a:rPr>
              <a:t>Starting to see financial worries becoming a driver in people seeking help with their mental health</a:t>
            </a:r>
          </a:p>
          <a:p>
            <a:pPr algn="l"/>
            <a:r>
              <a:rPr lang="en-GB" b="0" i="0" dirty="0">
                <a:effectLst/>
                <a:latin typeface="Mind Meridian" panose="020B0503030507020204" pitchFamily="34" charset="0"/>
                <a:cs typeface="Mind Meridian" panose="020B0503030507020204" pitchFamily="34" charset="0"/>
              </a:rPr>
              <a:t>Similar groups those most impacted by the pandemic and those experiencing </a:t>
            </a:r>
            <a:r>
              <a:rPr lang="en-GB" b="0" i="0">
                <a:effectLst/>
                <a:latin typeface="Mind Meridian" panose="020B0503030507020204" pitchFamily="34" charset="0"/>
                <a:cs typeface="Mind Meridian" panose="020B0503030507020204" pitchFamily="34" charset="0"/>
              </a:rPr>
              <a:t>the hardest times with cost of living</a:t>
            </a:r>
            <a:endParaRPr lang="en-GB" b="0" i="0" dirty="0">
              <a:effectLst/>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68122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t>Safeguarding: a definition</a:t>
            </a:r>
          </a:p>
        </p:txBody>
      </p:sp>
      <p:sp>
        <p:nvSpPr>
          <p:cNvPr id="3" name="Content Placeholder 2"/>
          <p:cNvSpPr>
            <a:spLocks noGrp="1"/>
          </p:cNvSpPr>
          <p:nvPr>
            <p:ph sz="quarter" idx="14"/>
          </p:nvPr>
        </p:nvSpPr>
        <p:spPr>
          <a:xfrm>
            <a:off x="719138" y="2805101"/>
            <a:ext cx="10492200" cy="2174954"/>
          </a:xfrm>
        </p:spPr>
        <p:txBody>
          <a:bodyPr/>
          <a:lstStyle/>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5"/>
          </p:nvPr>
        </p:nvSpPr>
        <p:spPr>
          <a:xfrm>
            <a:off x="1335641" y="2100851"/>
            <a:ext cx="9246742" cy="2347860"/>
          </a:xfrm>
        </p:spPr>
        <p:txBody>
          <a:bodyPr>
            <a:normAutofit fontScale="55000" lnSpcReduction="20000"/>
          </a:bodyPr>
          <a:lstStyle/>
          <a:p>
            <a:pPr marL="0" indent="0">
              <a:buNone/>
            </a:pPr>
            <a:r>
              <a:rPr lang="en-GB" sz="4400" b="1" i="0" dirty="0">
                <a:solidFill>
                  <a:srgbClr val="F9C402"/>
                </a:solidFill>
                <a:effectLst/>
                <a:latin typeface="-apple-system"/>
              </a:rPr>
              <a:t>Safeguarding means protecting a citizen’s health, wellbeing and human rights; enabling them to live free from harm, abuse and neglect. </a:t>
            </a:r>
          </a:p>
          <a:p>
            <a:pPr marL="0" indent="0">
              <a:buNone/>
            </a:pPr>
            <a:r>
              <a:rPr lang="en-GB" dirty="0">
                <a:solidFill>
                  <a:srgbClr val="202A30"/>
                </a:solidFill>
                <a:latin typeface="-apple-system"/>
              </a:rPr>
              <a:t>							</a:t>
            </a:r>
            <a:r>
              <a:rPr lang="en-GB" dirty="0">
                <a:solidFill>
                  <a:srgbClr val="F9C402"/>
                </a:solidFill>
                <a:latin typeface="-apple-system"/>
              </a:rPr>
              <a:t>(NHS England) </a:t>
            </a:r>
            <a:endParaRPr lang="en-GB" dirty="0">
              <a:solidFill>
                <a:srgbClr val="F9C402"/>
              </a:solidFill>
            </a:endParaRPr>
          </a:p>
          <a:p>
            <a:endParaRPr lang="en-US" dirty="0"/>
          </a:p>
          <a:p>
            <a:endParaRPr lang="en-US" dirty="0"/>
          </a:p>
          <a:p>
            <a:r>
              <a:rPr lang="en-US" dirty="0"/>
              <a:t>				</a:t>
            </a:r>
          </a:p>
          <a:p>
            <a:r>
              <a:rPr lang="en-US" dirty="0"/>
              <a:t> </a:t>
            </a:r>
          </a:p>
        </p:txBody>
      </p:sp>
      <p:pic>
        <p:nvPicPr>
          <p:cNvPr id="6" name="Picture 5" descr="Icon&#10;&#10;Description automatically generated">
            <a:extLst>
              <a:ext uri="{FF2B5EF4-FFF2-40B4-BE49-F238E27FC236}">
                <a16:creationId xmlns:a16="http://schemas.microsoft.com/office/drawing/2014/main" id="{26E63372-E5B4-370F-A16F-FBC1AAEE3447}"/>
              </a:ext>
            </a:extLst>
          </p:cNvPr>
          <p:cNvPicPr>
            <a:picLocks noGrp="1" noRot="1" noChangeAspect="1" noMove="1" noResize="1" noEditPoints="1" noAdjustHandles="1" noChangeArrowheads="1" noChangeShapeType="1" noCrop="1"/>
          </p:cNvPicPr>
          <p:nvPr/>
        </p:nvPicPr>
        <p:blipFill>
          <a:blip r:embed="rId3"/>
          <a:stretch>
            <a:fillRect/>
          </a:stretch>
        </p:blipFill>
        <p:spPr>
          <a:xfrm>
            <a:off x="10753339" y="2837146"/>
            <a:ext cx="1438659" cy="1438659"/>
          </a:xfrm>
          <a:prstGeom prst="rect">
            <a:avLst/>
          </a:prstGeom>
        </p:spPr>
      </p:pic>
      <p:pic>
        <p:nvPicPr>
          <p:cNvPr id="8" name="Picture 7" descr="Icon&#10;&#10;Description automatically generated">
            <a:extLst>
              <a:ext uri="{FF2B5EF4-FFF2-40B4-BE49-F238E27FC236}">
                <a16:creationId xmlns:a16="http://schemas.microsoft.com/office/drawing/2014/main" id="{C3C940CF-1266-4642-EDC2-9BD647490485}"/>
              </a:ext>
            </a:extLst>
          </p:cNvPr>
          <p:cNvPicPr>
            <a:picLocks noGrp="1" noRot="1" noChangeAspect="1" noMove="1" noResize="1" noEditPoints="1" noAdjustHandles="1" noChangeArrowheads="1" noChangeShapeType="1" noCrop="1"/>
          </p:cNvPicPr>
          <p:nvPr/>
        </p:nvPicPr>
        <p:blipFill>
          <a:blip r:embed="rId4"/>
          <a:stretch>
            <a:fillRect/>
          </a:stretch>
        </p:blipFill>
        <p:spPr>
          <a:xfrm>
            <a:off x="10753337" y="1540463"/>
            <a:ext cx="1438659" cy="1438659"/>
          </a:xfrm>
          <a:prstGeom prst="rect">
            <a:avLst/>
          </a:prstGeom>
        </p:spPr>
      </p:pic>
      <p:pic>
        <p:nvPicPr>
          <p:cNvPr id="10" name="Picture 9" descr="Icon&#10;&#10;Description automatically generated">
            <a:extLst>
              <a:ext uri="{FF2B5EF4-FFF2-40B4-BE49-F238E27FC236}">
                <a16:creationId xmlns:a16="http://schemas.microsoft.com/office/drawing/2014/main" id="{88A4FC2E-4920-E181-D3CE-62AFE2F7DC5B}"/>
              </a:ext>
            </a:extLst>
          </p:cNvPr>
          <p:cNvPicPr>
            <a:picLocks noGrp="1" noRot="1" noChangeAspect="1" noMove="1" noResize="1" noEditPoints="1" noAdjustHandles="1" noChangeArrowheads="1" noChangeShapeType="1" noCrop="1"/>
          </p:cNvPicPr>
          <p:nvPr/>
        </p:nvPicPr>
        <p:blipFill>
          <a:blip r:embed="rId5"/>
          <a:stretch>
            <a:fillRect/>
          </a:stretch>
        </p:blipFill>
        <p:spPr>
          <a:xfrm>
            <a:off x="10753341" y="4144833"/>
            <a:ext cx="1438659" cy="1438659"/>
          </a:xfrm>
          <a:prstGeom prst="rect">
            <a:avLst/>
          </a:prstGeom>
        </p:spPr>
      </p:pic>
      <p:pic>
        <p:nvPicPr>
          <p:cNvPr id="12" name="Picture 11" descr="Icon&#10;&#10;Description automatically generated">
            <a:extLst>
              <a:ext uri="{FF2B5EF4-FFF2-40B4-BE49-F238E27FC236}">
                <a16:creationId xmlns:a16="http://schemas.microsoft.com/office/drawing/2014/main" id="{58F5DD21-0D97-74AD-7743-5FD9752829D9}"/>
              </a:ext>
            </a:extLst>
          </p:cNvPr>
          <p:cNvPicPr>
            <a:picLocks noGrp="1" noRot="1" noChangeAspect="1" noMove="1" noResize="1" noEditPoints="1" noAdjustHandles="1" noChangeArrowheads="1" noChangeShapeType="1" noCrop="1"/>
          </p:cNvPicPr>
          <p:nvPr/>
        </p:nvPicPr>
        <p:blipFill>
          <a:blip r:embed="rId6"/>
          <a:stretch>
            <a:fillRect/>
          </a:stretch>
        </p:blipFill>
        <p:spPr>
          <a:xfrm>
            <a:off x="10753340" y="5452520"/>
            <a:ext cx="1438659" cy="1438659"/>
          </a:xfrm>
          <a:prstGeom prst="rect">
            <a:avLst/>
          </a:prstGeom>
        </p:spPr>
      </p:pic>
    </p:spTree>
    <p:extLst>
      <p:ext uri="{BB962C8B-B14F-4D97-AF65-F5344CB8AC3E}">
        <p14:creationId xmlns:p14="http://schemas.microsoft.com/office/powerpoint/2010/main" val="92459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Icon&#10;&#10;Description automatically generated with low confidence">
            <a:extLst>
              <a:ext uri="{FF2B5EF4-FFF2-40B4-BE49-F238E27FC236}">
                <a16:creationId xmlns:a16="http://schemas.microsoft.com/office/drawing/2014/main" id="{53D0DA8C-E5AF-7EDB-7F6A-D4E0E3A153A2}"/>
              </a:ext>
            </a:extLst>
          </p:cNvPr>
          <p:cNvPicPr>
            <a:picLocks noGrp="1" noRot="1" noChangeAspect="1" noMove="1" noResize="1" noEditPoints="1" noAdjustHandles="1" noChangeArrowheads="1" noChangeShapeType="1" noCrop="1"/>
          </p:cNvPicPr>
          <p:nvPr>
            <p:ph sz="quarter" idx="17"/>
          </p:nvPr>
        </p:nvPicPr>
        <p:blipFill>
          <a:blip r:embed="rId3"/>
          <a:stretch>
            <a:fillRect/>
          </a:stretch>
        </p:blipFill>
        <p:spPr>
          <a:xfrm>
            <a:off x="715963" y="2654288"/>
            <a:ext cx="5022227" cy="1217892"/>
          </a:xfrm>
          <a:prstGeom prst="rect">
            <a:avLst/>
          </a:prstGeom>
          <a:noFill/>
        </p:spPr>
      </p:pic>
      <p:pic>
        <p:nvPicPr>
          <p:cNvPr id="3" name="Content Placeholder 2">
            <a:extLst>
              <a:ext uri="{FF2B5EF4-FFF2-40B4-BE49-F238E27FC236}">
                <a16:creationId xmlns:a16="http://schemas.microsoft.com/office/drawing/2014/main" id="{A84A4027-0EDD-4DEC-BF42-974E350BC745}"/>
              </a:ext>
            </a:extLst>
          </p:cNvPr>
          <p:cNvPicPr>
            <a:picLocks noGrp="1" noChangeAspect="1"/>
          </p:cNvPicPr>
          <p:nvPr>
            <p:ph type="pic" sz="quarter" idx="16"/>
          </p:nvPr>
        </p:nvPicPr>
        <p:blipFill rotWithShape="1">
          <a:blip r:embed="rId4"/>
          <a:stretch/>
        </p:blipFill>
        <p:spPr>
          <a:xfrm>
            <a:off x="715963" y="1778697"/>
            <a:ext cx="10616433" cy="4123618"/>
          </a:xfrm>
          <a:custGeom>
            <a:avLst/>
            <a:gdLst>
              <a:gd name="connsiteX0" fmla="*/ 0 w 10616433"/>
              <a:gd name="connsiteY0" fmla="*/ 0 h 4123618"/>
              <a:gd name="connsiteX1" fmla="*/ 802130 w 10616433"/>
              <a:gd name="connsiteY1" fmla="*/ 0 h 4123618"/>
              <a:gd name="connsiteX2" fmla="*/ 1391932 w 10616433"/>
              <a:gd name="connsiteY2" fmla="*/ 0 h 4123618"/>
              <a:gd name="connsiteX3" fmla="*/ 1769406 w 10616433"/>
              <a:gd name="connsiteY3" fmla="*/ 0 h 4123618"/>
              <a:gd name="connsiteX4" fmla="*/ 2571536 w 10616433"/>
              <a:gd name="connsiteY4" fmla="*/ 0 h 4123618"/>
              <a:gd name="connsiteX5" fmla="*/ 3373666 w 10616433"/>
              <a:gd name="connsiteY5" fmla="*/ 0 h 4123618"/>
              <a:gd name="connsiteX6" fmla="*/ 4175797 w 10616433"/>
              <a:gd name="connsiteY6" fmla="*/ 0 h 4123618"/>
              <a:gd name="connsiteX7" fmla="*/ 4977927 w 10616433"/>
              <a:gd name="connsiteY7" fmla="*/ 0 h 4123618"/>
              <a:gd name="connsiteX8" fmla="*/ 5673894 w 10616433"/>
              <a:gd name="connsiteY8" fmla="*/ 0 h 4123618"/>
              <a:gd name="connsiteX9" fmla="*/ 6157531 w 10616433"/>
              <a:gd name="connsiteY9" fmla="*/ 0 h 4123618"/>
              <a:gd name="connsiteX10" fmla="*/ 6747333 w 10616433"/>
              <a:gd name="connsiteY10" fmla="*/ 0 h 4123618"/>
              <a:gd name="connsiteX11" fmla="*/ 7230970 w 10616433"/>
              <a:gd name="connsiteY11" fmla="*/ 0 h 4123618"/>
              <a:gd name="connsiteX12" fmla="*/ 7608444 w 10616433"/>
              <a:gd name="connsiteY12" fmla="*/ 0 h 4123618"/>
              <a:gd name="connsiteX13" fmla="*/ 8410574 w 10616433"/>
              <a:gd name="connsiteY13" fmla="*/ 0 h 4123618"/>
              <a:gd name="connsiteX14" fmla="*/ 9000376 w 10616433"/>
              <a:gd name="connsiteY14" fmla="*/ 0 h 4123618"/>
              <a:gd name="connsiteX15" fmla="*/ 9484013 w 10616433"/>
              <a:gd name="connsiteY15" fmla="*/ 0 h 4123618"/>
              <a:gd name="connsiteX16" fmla="*/ 9861487 w 10616433"/>
              <a:gd name="connsiteY16" fmla="*/ 0 h 4123618"/>
              <a:gd name="connsiteX17" fmla="*/ 10616433 w 10616433"/>
              <a:gd name="connsiteY17" fmla="*/ 0 h 4123618"/>
              <a:gd name="connsiteX18" fmla="*/ 10616433 w 10616433"/>
              <a:gd name="connsiteY18" fmla="*/ 547852 h 4123618"/>
              <a:gd name="connsiteX19" fmla="*/ 10616433 w 10616433"/>
              <a:gd name="connsiteY19" fmla="*/ 1054468 h 4123618"/>
              <a:gd name="connsiteX20" fmla="*/ 10616433 w 10616433"/>
              <a:gd name="connsiteY20" fmla="*/ 1561084 h 4123618"/>
              <a:gd name="connsiteX21" fmla="*/ 10616433 w 10616433"/>
              <a:gd name="connsiteY21" fmla="*/ 2026464 h 4123618"/>
              <a:gd name="connsiteX22" fmla="*/ 10616433 w 10616433"/>
              <a:gd name="connsiteY22" fmla="*/ 2533080 h 4123618"/>
              <a:gd name="connsiteX23" fmla="*/ 10616433 w 10616433"/>
              <a:gd name="connsiteY23" fmla="*/ 3204640 h 4123618"/>
              <a:gd name="connsiteX24" fmla="*/ 10616433 w 10616433"/>
              <a:gd name="connsiteY24" fmla="*/ 4123618 h 4123618"/>
              <a:gd name="connsiteX25" fmla="*/ 9814303 w 10616433"/>
              <a:gd name="connsiteY25" fmla="*/ 4123618 h 4123618"/>
              <a:gd name="connsiteX26" fmla="*/ 9330665 w 10616433"/>
              <a:gd name="connsiteY26" fmla="*/ 4123618 h 4123618"/>
              <a:gd name="connsiteX27" fmla="*/ 8740863 w 10616433"/>
              <a:gd name="connsiteY27" fmla="*/ 4123618 h 4123618"/>
              <a:gd name="connsiteX28" fmla="*/ 8151061 w 10616433"/>
              <a:gd name="connsiteY28" fmla="*/ 4123618 h 4123618"/>
              <a:gd name="connsiteX29" fmla="*/ 7667424 w 10616433"/>
              <a:gd name="connsiteY29" fmla="*/ 4123618 h 4123618"/>
              <a:gd name="connsiteX30" fmla="*/ 7289951 w 10616433"/>
              <a:gd name="connsiteY30" fmla="*/ 4123618 h 4123618"/>
              <a:gd name="connsiteX31" fmla="*/ 6806313 w 10616433"/>
              <a:gd name="connsiteY31" fmla="*/ 4123618 h 4123618"/>
              <a:gd name="connsiteX32" fmla="*/ 6428840 w 10616433"/>
              <a:gd name="connsiteY32" fmla="*/ 4123618 h 4123618"/>
              <a:gd name="connsiteX33" fmla="*/ 5839038 w 10616433"/>
              <a:gd name="connsiteY33" fmla="*/ 4123618 h 4123618"/>
              <a:gd name="connsiteX34" fmla="*/ 5567729 w 10616433"/>
              <a:gd name="connsiteY34" fmla="*/ 4123618 h 4123618"/>
              <a:gd name="connsiteX35" fmla="*/ 5190256 w 10616433"/>
              <a:gd name="connsiteY35" fmla="*/ 4123618 h 4123618"/>
              <a:gd name="connsiteX36" fmla="*/ 4494290 w 10616433"/>
              <a:gd name="connsiteY36" fmla="*/ 4123618 h 4123618"/>
              <a:gd name="connsiteX37" fmla="*/ 4222981 w 10616433"/>
              <a:gd name="connsiteY37" fmla="*/ 4123618 h 4123618"/>
              <a:gd name="connsiteX38" fmla="*/ 3845508 w 10616433"/>
              <a:gd name="connsiteY38" fmla="*/ 4123618 h 4123618"/>
              <a:gd name="connsiteX39" fmla="*/ 3468035 w 10616433"/>
              <a:gd name="connsiteY39" fmla="*/ 4123618 h 4123618"/>
              <a:gd name="connsiteX40" fmla="*/ 2772069 w 10616433"/>
              <a:gd name="connsiteY40" fmla="*/ 4123618 h 4123618"/>
              <a:gd name="connsiteX41" fmla="*/ 2076102 w 10616433"/>
              <a:gd name="connsiteY41" fmla="*/ 4123618 h 4123618"/>
              <a:gd name="connsiteX42" fmla="*/ 1698629 w 10616433"/>
              <a:gd name="connsiteY42" fmla="*/ 4123618 h 4123618"/>
              <a:gd name="connsiteX43" fmla="*/ 1427320 w 10616433"/>
              <a:gd name="connsiteY43" fmla="*/ 4123618 h 4123618"/>
              <a:gd name="connsiteX44" fmla="*/ 837519 w 10616433"/>
              <a:gd name="connsiteY44" fmla="*/ 4123618 h 4123618"/>
              <a:gd name="connsiteX45" fmla="*/ 0 w 10616433"/>
              <a:gd name="connsiteY45" fmla="*/ 4123618 h 4123618"/>
              <a:gd name="connsiteX46" fmla="*/ 0 w 10616433"/>
              <a:gd name="connsiteY46" fmla="*/ 3452057 h 4123618"/>
              <a:gd name="connsiteX47" fmla="*/ 0 w 10616433"/>
              <a:gd name="connsiteY47" fmla="*/ 2986678 h 4123618"/>
              <a:gd name="connsiteX48" fmla="*/ 0 w 10616433"/>
              <a:gd name="connsiteY48" fmla="*/ 2438826 h 4123618"/>
              <a:gd name="connsiteX49" fmla="*/ 0 w 10616433"/>
              <a:gd name="connsiteY49" fmla="*/ 1973446 h 4123618"/>
              <a:gd name="connsiteX50" fmla="*/ 0 w 10616433"/>
              <a:gd name="connsiteY50" fmla="*/ 1301885 h 4123618"/>
              <a:gd name="connsiteX51" fmla="*/ 0 w 10616433"/>
              <a:gd name="connsiteY51" fmla="*/ 795269 h 4123618"/>
              <a:gd name="connsiteX52" fmla="*/ 0 w 10616433"/>
              <a:gd name="connsiteY52" fmla="*/ 0 h 412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616433" h="4123618" extrusionOk="0">
                <a:moveTo>
                  <a:pt x="0" y="0"/>
                </a:moveTo>
                <a:cubicBezTo>
                  <a:pt x="355864" y="-65559"/>
                  <a:pt x="578196" y="362"/>
                  <a:pt x="802130" y="0"/>
                </a:cubicBezTo>
                <a:cubicBezTo>
                  <a:pt x="1026064" y="-362"/>
                  <a:pt x="1224530" y="57141"/>
                  <a:pt x="1391932" y="0"/>
                </a:cubicBezTo>
                <a:cubicBezTo>
                  <a:pt x="1559334" y="-57141"/>
                  <a:pt x="1662645" y="43753"/>
                  <a:pt x="1769406" y="0"/>
                </a:cubicBezTo>
                <a:cubicBezTo>
                  <a:pt x="1876167" y="-43753"/>
                  <a:pt x="2361465" y="82088"/>
                  <a:pt x="2571536" y="0"/>
                </a:cubicBezTo>
                <a:cubicBezTo>
                  <a:pt x="2781607" y="-82088"/>
                  <a:pt x="3049032" y="77402"/>
                  <a:pt x="3373666" y="0"/>
                </a:cubicBezTo>
                <a:cubicBezTo>
                  <a:pt x="3698300" y="-77402"/>
                  <a:pt x="3966981" y="17798"/>
                  <a:pt x="4175797" y="0"/>
                </a:cubicBezTo>
                <a:cubicBezTo>
                  <a:pt x="4384613" y="-17798"/>
                  <a:pt x="4782788" y="44484"/>
                  <a:pt x="4977927" y="0"/>
                </a:cubicBezTo>
                <a:cubicBezTo>
                  <a:pt x="5173066" y="-44484"/>
                  <a:pt x="5366966" y="74369"/>
                  <a:pt x="5673894" y="0"/>
                </a:cubicBezTo>
                <a:cubicBezTo>
                  <a:pt x="5980822" y="-74369"/>
                  <a:pt x="5988456" y="49443"/>
                  <a:pt x="6157531" y="0"/>
                </a:cubicBezTo>
                <a:cubicBezTo>
                  <a:pt x="6326606" y="-49443"/>
                  <a:pt x="6596023" y="23843"/>
                  <a:pt x="6747333" y="0"/>
                </a:cubicBezTo>
                <a:cubicBezTo>
                  <a:pt x="6898643" y="-23843"/>
                  <a:pt x="7038007" y="14298"/>
                  <a:pt x="7230970" y="0"/>
                </a:cubicBezTo>
                <a:cubicBezTo>
                  <a:pt x="7423933" y="-14298"/>
                  <a:pt x="7465398" y="6161"/>
                  <a:pt x="7608444" y="0"/>
                </a:cubicBezTo>
                <a:cubicBezTo>
                  <a:pt x="7751490" y="-6161"/>
                  <a:pt x="8074126" y="83073"/>
                  <a:pt x="8410574" y="0"/>
                </a:cubicBezTo>
                <a:cubicBezTo>
                  <a:pt x="8747022" y="-83073"/>
                  <a:pt x="8729417" y="66780"/>
                  <a:pt x="9000376" y="0"/>
                </a:cubicBezTo>
                <a:cubicBezTo>
                  <a:pt x="9271335" y="-66780"/>
                  <a:pt x="9312957" y="12311"/>
                  <a:pt x="9484013" y="0"/>
                </a:cubicBezTo>
                <a:cubicBezTo>
                  <a:pt x="9655069" y="-12311"/>
                  <a:pt x="9707995" y="37436"/>
                  <a:pt x="9861487" y="0"/>
                </a:cubicBezTo>
                <a:cubicBezTo>
                  <a:pt x="10014979" y="-37436"/>
                  <a:pt x="10349126" y="44071"/>
                  <a:pt x="10616433" y="0"/>
                </a:cubicBezTo>
                <a:cubicBezTo>
                  <a:pt x="10678788" y="181795"/>
                  <a:pt x="10593323" y="275754"/>
                  <a:pt x="10616433" y="547852"/>
                </a:cubicBezTo>
                <a:cubicBezTo>
                  <a:pt x="10639543" y="819950"/>
                  <a:pt x="10611289" y="806267"/>
                  <a:pt x="10616433" y="1054468"/>
                </a:cubicBezTo>
                <a:cubicBezTo>
                  <a:pt x="10621577" y="1302669"/>
                  <a:pt x="10563189" y="1440529"/>
                  <a:pt x="10616433" y="1561084"/>
                </a:cubicBezTo>
                <a:cubicBezTo>
                  <a:pt x="10669677" y="1681639"/>
                  <a:pt x="10569652" y="1799103"/>
                  <a:pt x="10616433" y="2026464"/>
                </a:cubicBezTo>
                <a:cubicBezTo>
                  <a:pt x="10663214" y="2253825"/>
                  <a:pt x="10611580" y="2315352"/>
                  <a:pt x="10616433" y="2533080"/>
                </a:cubicBezTo>
                <a:cubicBezTo>
                  <a:pt x="10621286" y="2750808"/>
                  <a:pt x="10574325" y="2987013"/>
                  <a:pt x="10616433" y="3204640"/>
                </a:cubicBezTo>
                <a:cubicBezTo>
                  <a:pt x="10658541" y="3422267"/>
                  <a:pt x="10570340" y="3882176"/>
                  <a:pt x="10616433" y="4123618"/>
                </a:cubicBezTo>
                <a:cubicBezTo>
                  <a:pt x="10304013" y="4162564"/>
                  <a:pt x="10184776" y="4053274"/>
                  <a:pt x="9814303" y="4123618"/>
                </a:cubicBezTo>
                <a:cubicBezTo>
                  <a:pt x="9443830" y="4193962"/>
                  <a:pt x="9469720" y="4088350"/>
                  <a:pt x="9330665" y="4123618"/>
                </a:cubicBezTo>
                <a:cubicBezTo>
                  <a:pt x="9191610" y="4158886"/>
                  <a:pt x="8942359" y="4107963"/>
                  <a:pt x="8740863" y="4123618"/>
                </a:cubicBezTo>
                <a:cubicBezTo>
                  <a:pt x="8539367" y="4139273"/>
                  <a:pt x="8363340" y="4092686"/>
                  <a:pt x="8151061" y="4123618"/>
                </a:cubicBezTo>
                <a:cubicBezTo>
                  <a:pt x="7938782" y="4154550"/>
                  <a:pt x="7831862" y="4100148"/>
                  <a:pt x="7667424" y="4123618"/>
                </a:cubicBezTo>
                <a:cubicBezTo>
                  <a:pt x="7502986" y="4147088"/>
                  <a:pt x="7473110" y="4079793"/>
                  <a:pt x="7289951" y="4123618"/>
                </a:cubicBezTo>
                <a:cubicBezTo>
                  <a:pt x="7106792" y="4167443"/>
                  <a:pt x="7019445" y="4112648"/>
                  <a:pt x="6806313" y="4123618"/>
                </a:cubicBezTo>
                <a:cubicBezTo>
                  <a:pt x="6593181" y="4134588"/>
                  <a:pt x="6615962" y="4100590"/>
                  <a:pt x="6428840" y="4123618"/>
                </a:cubicBezTo>
                <a:cubicBezTo>
                  <a:pt x="6241718" y="4146646"/>
                  <a:pt x="6086566" y="4081216"/>
                  <a:pt x="5839038" y="4123618"/>
                </a:cubicBezTo>
                <a:cubicBezTo>
                  <a:pt x="5591510" y="4166020"/>
                  <a:pt x="5676272" y="4112227"/>
                  <a:pt x="5567729" y="4123618"/>
                </a:cubicBezTo>
                <a:cubicBezTo>
                  <a:pt x="5459186" y="4135009"/>
                  <a:pt x="5361888" y="4109930"/>
                  <a:pt x="5190256" y="4123618"/>
                </a:cubicBezTo>
                <a:cubicBezTo>
                  <a:pt x="5018624" y="4137306"/>
                  <a:pt x="4765401" y="4064532"/>
                  <a:pt x="4494290" y="4123618"/>
                </a:cubicBezTo>
                <a:cubicBezTo>
                  <a:pt x="4223179" y="4182704"/>
                  <a:pt x="4281548" y="4099362"/>
                  <a:pt x="4222981" y="4123618"/>
                </a:cubicBezTo>
                <a:cubicBezTo>
                  <a:pt x="4164414" y="4147874"/>
                  <a:pt x="3977127" y="4087094"/>
                  <a:pt x="3845508" y="4123618"/>
                </a:cubicBezTo>
                <a:cubicBezTo>
                  <a:pt x="3713889" y="4160142"/>
                  <a:pt x="3606123" y="4093624"/>
                  <a:pt x="3468035" y="4123618"/>
                </a:cubicBezTo>
                <a:cubicBezTo>
                  <a:pt x="3329947" y="4153612"/>
                  <a:pt x="3034537" y="4084827"/>
                  <a:pt x="2772069" y="4123618"/>
                </a:cubicBezTo>
                <a:cubicBezTo>
                  <a:pt x="2509601" y="4162409"/>
                  <a:pt x="2360637" y="4101104"/>
                  <a:pt x="2076102" y="4123618"/>
                </a:cubicBezTo>
                <a:cubicBezTo>
                  <a:pt x="1791567" y="4146132"/>
                  <a:pt x="1843680" y="4082487"/>
                  <a:pt x="1698629" y="4123618"/>
                </a:cubicBezTo>
                <a:cubicBezTo>
                  <a:pt x="1553578" y="4164749"/>
                  <a:pt x="1527098" y="4108508"/>
                  <a:pt x="1427320" y="4123618"/>
                </a:cubicBezTo>
                <a:cubicBezTo>
                  <a:pt x="1327542" y="4138728"/>
                  <a:pt x="1072352" y="4053937"/>
                  <a:pt x="837519" y="4123618"/>
                </a:cubicBezTo>
                <a:cubicBezTo>
                  <a:pt x="602686" y="4193299"/>
                  <a:pt x="280456" y="4061706"/>
                  <a:pt x="0" y="4123618"/>
                </a:cubicBezTo>
                <a:cubicBezTo>
                  <a:pt x="-65142" y="3921445"/>
                  <a:pt x="371" y="3706932"/>
                  <a:pt x="0" y="3452057"/>
                </a:cubicBezTo>
                <a:cubicBezTo>
                  <a:pt x="-371" y="3197182"/>
                  <a:pt x="10431" y="3101131"/>
                  <a:pt x="0" y="2986678"/>
                </a:cubicBezTo>
                <a:cubicBezTo>
                  <a:pt x="-10431" y="2872225"/>
                  <a:pt x="8371" y="2674856"/>
                  <a:pt x="0" y="2438826"/>
                </a:cubicBezTo>
                <a:cubicBezTo>
                  <a:pt x="-8371" y="2202796"/>
                  <a:pt x="38468" y="2136771"/>
                  <a:pt x="0" y="1973446"/>
                </a:cubicBezTo>
                <a:cubicBezTo>
                  <a:pt x="-38468" y="1810121"/>
                  <a:pt x="68639" y="1511477"/>
                  <a:pt x="0" y="1301885"/>
                </a:cubicBezTo>
                <a:cubicBezTo>
                  <a:pt x="-68639" y="1092293"/>
                  <a:pt x="7260" y="991330"/>
                  <a:pt x="0" y="795269"/>
                </a:cubicBezTo>
                <a:cubicBezTo>
                  <a:pt x="-7260" y="599208"/>
                  <a:pt x="43346" y="327680"/>
                  <a:pt x="0" y="0"/>
                </a:cubicBezTo>
                <a:close/>
              </a:path>
            </a:pathLst>
          </a:custGeom>
          <a:noFill/>
          <a:ln w="28575">
            <a:solidFill>
              <a:schemeClr val="tx1"/>
            </a:solidFill>
            <a:extLst>
              <a:ext uri="{C807C97D-BFC1-408E-A445-0C87EB9F89A2}">
                <ask:lineSketchStyleProps xmlns:ask="http://schemas.microsoft.com/office/drawing/2018/sketchyshapes" sd="3849216144">
                  <a:prstGeom prst="rect">
                    <a:avLst/>
                  </a:prstGeom>
                  <ask:type>
                    <ask:lineSketchScribble/>
                  </ask:type>
                </ask:lineSketchStyleProps>
              </a:ext>
            </a:extLst>
          </a:ln>
        </p:spPr>
      </p:pic>
      <p:sp>
        <p:nvSpPr>
          <p:cNvPr id="7" name="Text Placeholder 6"/>
          <p:cNvSpPr>
            <a:spLocks noGrp="1"/>
          </p:cNvSpPr>
          <p:nvPr>
            <p:ph type="body" sz="quarter" idx="15"/>
          </p:nvPr>
        </p:nvSpPr>
        <p:spPr>
          <a:xfrm>
            <a:off x="715963" y="624153"/>
            <a:ext cx="10760075" cy="569618"/>
          </a:xfrm>
        </p:spPr>
        <p:txBody>
          <a:bodyPr>
            <a:noAutofit/>
          </a:bodyPr>
          <a:lstStyle/>
          <a:p>
            <a:r>
              <a:rPr lang="en-GB" sz="4400" dirty="0">
                <a:solidFill>
                  <a:srgbClr val="E03882"/>
                </a:solidFill>
              </a:rPr>
              <a:t>Vulnerability: </a:t>
            </a:r>
            <a:r>
              <a:rPr lang="en-GB" sz="4400" b="1" dirty="0">
                <a:solidFill>
                  <a:srgbClr val="324F82"/>
                </a:solidFill>
              </a:rPr>
              <a:t>People and situations</a:t>
            </a:r>
            <a:endParaRPr lang="en-US" sz="4400" b="1" dirty="0">
              <a:solidFill>
                <a:srgbClr val="324F82"/>
              </a:solidFill>
            </a:endParaRPr>
          </a:p>
          <a:p>
            <a:endParaRPr lang="en-GB" sz="3600" dirty="0">
              <a:solidFill>
                <a:srgbClr val="E03882"/>
              </a:solidFill>
            </a:endParaRPr>
          </a:p>
        </p:txBody>
      </p:sp>
    </p:spTree>
    <p:extLst>
      <p:ext uri="{BB962C8B-B14F-4D97-AF65-F5344CB8AC3E}">
        <p14:creationId xmlns:p14="http://schemas.microsoft.com/office/powerpoint/2010/main" val="4369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Icon&#10;&#10;Description automatically generated with low confidence">
            <a:extLst>
              <a:ext uri="{FF2B5EF4-FFF2-40B4-BE49-F238E27FC236}">
                <a16:creationId xmlns:a16="http://schemas.microsoft.com/office/drawing/2014/main" id="{53D0DA8C-E5AF-7EDB-7F6A-D4E0E3A153A2}"/>
              </a:ext>
            </a:extLst>
          </p:cNvPr>
          <p:cNvPicPr>
            <a:picLocks noGrp="1" noRot="1" noChangeAspect="1" noMove="1" noResize="1" noEditPoints="1" noAdjustHandles="1" noChangeArrowheads="1" noChangeShapeType="1" noCrop="1"/>
          </p:cNvPicPr>
          <p:nvPr>
            <p:ph sz="quarter" idx="10"/>
          </p:nvPr>
        </p:nvPicPr>
        <p:blipFill>
          <a:blip r:embed="rId3"/>
          <a:stretch>
            <a:fillRect/>
          </a:stretch>
        </p:blipFill>
        <p:spPr>
          <a:xfrm>
            <a:off x="1689026" y="6294438"/>
            <a:ext cx="917722" cy="222250"/>
          </a:xfrm>
        </p:spPr>
      </p:pic>
      <p:sp>
        <p:nvSpPr>
          <p:cNvPr id="10" name="Content Placeholder 9">
            <a:extLst>
              <a:ext uri="{FF2B5EF4-FFF2-40B4-BE49-F238E27FC236}">
                <a16:creationId xmlns:a16="http://schemas.microsoft.com/office/drawing/2014/main" id="{4392A01F-8968-6E9D-6037-DC296BFDB14C}"/>
              </a:ext>
            </a:extLst>
          </p:cNvPr>
          <p:cNvSpPr>
            <a:spLocks noGrp="1"/>
          </p:cNvSpPr>
          <p:nvPr>
            <p:ph sz="quarter" idx="16"/>
          </p:nvPr>
        </p:nvSpPr>
        <p:spPr>
          <a:xfrm>
            <a:off x="546410" y="1159727"/>
            <a:ext cx="5316710" cy="4962384"/>
          </a:xfrm>
        </p:spPr>
        <p:txBody>
          <a:bodyPr/>
          <a:lstStyle/>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worry about their parents and siblings: feeling anxious about struggling with costs, low self esteem and poor emotional health – caring responsibilities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decreased educational attainment related to hunger, poor living conditions (damp, cold) and possible fears of eviction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possible isolation and bullying from no money and being different</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enduring poverty </a:t>
            </a:r>
            <a:r>
              <a:rPr lang="en-GB" sz="2000" dirty="0">
                <a:latin typeface="Calibri" panose="020F0502020204030204" pitchFamily="34" charset="0"/>
                <a:ea typeface="Calibri" panose="020F0502020204030204" pitchFamily="34" charset="0"/>
                <a:cs typeface="Times New Roman" panose="02020603050405020304" pitchFamily="18" charset="0"/>
              </a:rPr>
              <a:t>impacts </a:t>
            </a:r>
            <a:r>
              <a:rPr lang="en-GB" sz="2000" dirty="0">
                <a:effectLst/>
                <a:latin typeface="Calibri" panose="020F0502020204030204" pitchFamily="34" charset="0"/>
                <a:ea typeface="Calibri" panose="020F0502020204030204" pitchFamily="34" charset="0"/>
                <a:cs typeface="Times New Roman" panose="02020603050405020304" pitchFamily="18" charset="0"/>
              </a:rPr>
              <a:t>long term wellbeing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risk of criminal exploitation and coercion – drawn in to make money </a:t>
            </a:r>
          </a:p>
          <a:p>
            <a:pPr marL="0" indent="0">
              <a:buNone/>
            </a:pPr>
            <a:endParaRPr lang="en-GB" dirty="0"/>
          </a:p>
        </p:txBody>
      </p:sp>
      <p:sp>
        <p:nvSpPr>
          <p:cNvPr id="23" name="Content Placeholder 22">
            <a:extLst>
              <a:ext uri="{FF2B5EF4-FFF2-40B4-BE49-F238E27FC236}">
                <a16:creationId xmlns:a16="http://schemas.microsoft.com/office/drawing/2014/main" id="{E032E086-D27F-8D2F-A4A2-754D639E1B25}"/>
              </a:ext>
            </a:extLst>
          </p:cNvPr>
          <p:cNvSpPr>
            <a:spLocks noGrp="1"/>
          </p:cNvSpPr>
          <p:nvPr>
            <p:ph sz="quarter" idx="17"/>
          </p:nvPr>
        </p:nvSpPr>
        <p:spPr>
          <a:xfrm>
            <a:off x="6346170" y="848422"/>
            <a:ext cx="5658680" cy="5161156"/>
          </a:xfrm>
        </p:spPr>
        <p:txBody>
          <a:bodyPr/>
          <a:lstStyle/>
          <a:p>
            <a:pPr>
              <a:lnSpc>
                <a:spcPct val="107000"/>
              </a:lnSpc>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parents reduced focus on the child’s needs for food, warmth and suitable clothing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household stress can increase coercion and domestic abuse – child experiences emotional and harm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using drugs and alcohol (CYP and adults alike)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social isolation: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000" dirty="0">
                <a:effectLst/>
                <a:latin typeface="Calibri" panose="020F0502020204030204" pitchFamily="34" charset="0"/>
                <a:ea typeface="Calibri" panose="020F0502020204030204" pitchFamily="34" charset="0"/>
                <a:cs typeface="Times New Roman" panose="02020603050405020304" pitchFamily="18" charset="0"/>
              </a:rPr>
              <a:t> older people and those with disability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risk of financial exploitation, abuse and coercion (inter and extra familial)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physical health conditions deteriorate  </a:t>
            </a:r>
          </a:p>
          <a:p>
            <a:pPr lvl="0">
              <a:lnSpc>
                <a:spcPct val="1070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neglect by carers (intended or not)  </a:t>
            </a:r>
          </a:p>
          <a:p>
            <a:pPr lvl="0">
              <a:lnSpc>
                <a:spcPct val="107000"/>
              </a:lnSpc>
              <a:spcAft>
                <a:spcPts val="8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self-neglect and lack of focus on own health needs </a:t>
            </a:r>
            <a:endParaRPr lang="en-GB" sz="2000" dirty="0"/>
          </a:p>
        </p:txBody>
      </p:sp>
      <p:sp>
        <p:nvSpPr>
          <p:cNvPr id="7" name="Text Placeholder 6"/>
          <p:cNvSpPr>
            <a:spLocks noGrp="1"/>
          </p:cNvSpPr>
          <p:nvPr>
            <p:ph type="body" sz="quarter" idx="15"/>
          </p:nvPr>
        </p:nvSpPr>
        <p:spPr>
          <a:xfrm>
            <a:off x="948843" y="246004"/>
            <a:ext cx="10760075" cy="393542"/>
          </a:xfrm>
        </p:spPr>
        <p:txBody>
          <a:bodyPr>
            <a:normAutofit fontScale="70000" lnSpcReduction="20000"/>
          </a:bodyPr>
          <a:lstStyle/>
          <a:p>
            <a:r>
              <a:rPr lang="en-US" sz="4800" dirty="0">
                <a:solidFill>
                  <a:srgbClr val="E03882"/>
                </a:solidFill>
              </a:rPr>
              <a:t>Examples of Impact: </a:t>
            </a:r>
            <a:endParaRPr lang="en-GB" sz="4800" dirty="0">
              <a:solidFill>
                <a:srgbClr val="E03882"/>
              </a:solidFill>
            </a:endParaRPr>
          </a:p>
        </p:txBody>
      </p:sp>
    </p:spTree>
    <p:extLst>
      <p:ext uri="{BB962C8B-B14F-4D97-AF65-F5344CB8AC3E}">
        <p14:creationId xmlns:p14="http://schemas.microsoft.com/office/powerpoint/2010/main" val="255360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08E7C-7815-E700-42D2-CD4821BB8A88}"/>
              </a:ext>
            </a:extLst>
          </p:cNvPr>
          <p:cNvPicPr>
            <a:picLocks noChangeAspect="1"/>
          </p:cNvPicPr>
          <p:nvPr/>
        </p:nvPicPr>
        <p:blipFill>
          <a:blip r:embed="rId2"/>
          <a:stretch>
            <a:fillRect/>
          </a:stretch>
        </p:blipFill>
        <p:spPr>
          <a:xfrm>
            <a:off x="3018890" y="801384"/>
            <a:ext cx="6154220" cy="2821285"/>
          </a:xfrm>
          <a:prstGeom prst="rect">
            <a:avLst/>
          </a:prstGeom>
        </p:spPr>
      </p:pic>
      <p:sp>
        <p:nvSpPr>
          <p:cNvPr id="4" name="TextBox 3">
            <a:extLst>
              <a:ext uri="{FF2B5EF4-FFF2-40B4-BE49-F238E27FC236}">
                <a16:creationId xmlns:a16="http://schemas.microsoft.com/office/drawing/2014/main" id="{56F78D08-3445-2965-F478-3844BD564E04}"/>
              </a:ext>
            </a:extLst>
          </p:cNvPr>
          <p:cNvSpPr txBox="1"/>
          <p:nvPr/>
        </p:nvSpPr>
        <p:spPr>
          <a:xfrm>
            <a:off x="2825393" y="3863083"/>
            <a:ext cx="6493268" cy="3539430"/>
          </a:xfrm>
          <a:prstGeom prst="rect">
            <a:avLst/>
          </a:prstGeom>
          <a:noFill/>
        </p:spPr>
        <p:txBody>
          <a:bodyPr wrap="square" rtlCol="0">
            <a:spAutoFit/>
          </a:bodyPr>
          <a:lstStyle/>
          <a:p>
            <a:pPr algn="ctr"/>
            <a:r>
              <a:rPr lang="en-GB" sz="4000" dirty="0">
                <a:solidFill>
                  <a:schemeClr val="bg1"/>
                </a:solidFill>
                <a:latin typeface="Verdana Pro SemiBold" panose="020B0704030504040204" pitchFamily="34" charset="0"/>
                <a:ea typeface="Ubuntu" charset="0"/>
                <a:cs typeface="Ubuntu" charset="0"/>
              </a:rPr>
              <a:t>Thank you for listening</a:t>
            </a:r>
          </a:p>
          <a:p>
            <a:pPr algn="ctr"/>
            <a:endParaRPr lang="en-GB" sz="2400" dirty="0">
              <a:solidFill>
                <a:schemeClr val="bg1"/>
              </a:solidFill>
              <a:latin typeface="Verdana Pro SemiBold" panose="020B0704030504040204" pitchFamily="34" charset="0"/>
              <a:ea typeface="Ubuntu" charset="0"/>
              <a:cs typeface="Ubuntu" charset="0"/>
            </a:endParaRPr>
          </a:p>
          <a:p>
            <a:pPr algn="ctr"/>
            <a:endParaRPr lang="en-GB" sz="2400" dirty="0">
              <a:solidFill>
                <a:schemeClr val="bg1"/>
              </a:solidFill>
              <a:latin typeface="Verdana Pro SemiBold" panose="020B0704030504040204" pitchFamily="34" charset="0"/>
              <a:ea typeface="Ubuntu" charset="0"/>
              <a:cs typeface="Ubuntu" charset="0"/>
            </a:endParaRPr>
          </a:p>
          <a:p>
            <a:pPr algn="ctr"/>
            <a:r>
              <a:rPr lang="en-GB" sz="2400" dirty="0">
                <a:solidFill>
                  <a:schemeClr val="bg1"/>
                </a:solidFill>
                <a:latin typeface="Verdana Pro SemiBold" panose="020B0704030504040204" pitchFamily="34" charset="0"/>
                <a:ea typeface="Ubuntu" charset="0"/>
                <a:cs typeface="Ubuntu" charset="0"/>
              </a:rPr>
              <a:t>Annette Blackstock </a:t>
            </a:r>
          </a:p>
          <a:p>
            <a:pPr algn="ctr"/>
            <a:r>
              <a:rPr lang="en-GB" sz="2400" dirty="0">
                <a:solidFill>
                  <a:schemeClr val="bg1"/>
                </a:solidFill>
                <a:latin typeface="Verdana Pro SemiBold" panose="020B0704030504040204" pitchFamily="34" charset="0"/>
                <a:ea typeface="Ubuntu" charset="0"/>
                <a:cs typeface="Ubuntu" charset="0"/>
              </a:rPr>
              <a:t> </a:t>
            </a:r>
          </a:p>
          <a:p>
            <a:pPr algn="ctr"/>
            <a:r>
              <a:rPr lang="en-GB" sz="2400" dirty="0" err="1">
                <a:solidFill>
                  <a:schemeClr val="bg1"/>
                </a:solidFill>
                <a:latin typeface="Verdana Pro SemiBold" panose="020B0704030504040204" pitchFamily="34" charset="0"/>
                <a:ea typeface="Ubuntu" charset="0"/>
                <a:cs typeface="Ubuntu" charset="0"/>
              </a:rPr>
              <a:t>Nyrs</a:t>
            </a:r>
            <a:r>
              <a:rPr lang="en-GB" sz="2400" dirty="0">
                <a:solidFill>
                  <a:schemeClr val="bg1"/>
                </a:solidFill>
                <a:latin typeface="Verdana Pro SemiBold" panose="020B0704030504040204" pitchFamily="34" charset="0"/>
                <a:ea typeface="Ubuntu" charset="0"/>
                <a:cs typeface="Ubuntu" charset="0"/>
              </a:rPr>
              <a:t> </a:t>
            </a:r>
            <a:r>
              <a:rPr lang="en-GB" sz="2400" dirty="0" err="1">
                <a:solidFill>
                  <a:schemeClr val="bg1"/>
                </a:solidFill>
                <a:latin typeface="Verdana Pro SemiBold" panose="020B0704030504040204" pitchFamily="34" charset="0"/>
                <a:ea typeface="Ubuntu" charset="0"/>
                <a:cs typeface="Ubuntu" charset="0"/>
              </a:rPr>
              <a:t>Ddynodedig</a:t>
            </a:r>
            <a:endParaRPr lang="en-GB" sz="2400" dirty="0">
              <a:solidFill>
                <a:schemeClr val="bg1"/>
              </a:solidFill>
              <a:latin typeface="Verdana Pro SemiBold" panose="020B0704030504040204" pitchFamily="34" charset="0"/>
              <a:ea typeface="Ubuntu" charset="0"/>
              <a:cs typeface="Ubuntu" charset="0"/>
            </a:endParaRPr>
          </a:p>
          <a:p>
            <a:pPr algn="ctr"/>
            <a:r>
              <a:rPr lang="en-GB" sz="2400" dirty="0">
                <a:solidFill>
                  <a:schemeClr val="bg1"/>
                </a:solidFill>
                <a:latin typeface="Verdana Pro SemiBold" panose="020B0704030504040204" pitchFamily="34" charset="0"/>
                <a:ea typeface="Ubuntu" charset="0"/>
                <a:cs typeface="Ubuntu" charset="0"/>
              </a:rPr>
              <a:t>Designated Nurse </a:t>
            </a:r>
          </a:p>
          <a:p>
            <a:pPr algn="ctr"/>
            <a:r>
              <a:rPr lang="en-GB" sz="4000" dirty="0">
                <a:solidFill>
                  <a:schemeClr val="bg1"/>
                </a:solidFill>
                <a:latin typeface="Verdana Pro SemiBold" panose="020B0704030504040204" pitchFamily="34" charset="0"/>
                <a:ea typeface="Ubuntu" charset="0"/>
                <a:cs typeface="Ubuntu" charset="0"/>
              </a:rPr>
              <a:t> </a:t>
            </a:r>
          </a:p>
        </p:txBody>
      </p:sp>
    </p:spTree>
    <p:extLst>
      <p:ext uri="{BB962C8B-B14F-4D97-AF65-F5344CB8AC3E}">
        <p14:creationId xmlns:p14="http://schemas.microsoft.com/office/powerpoint/2010/main" val="2507777088"/>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D1BE4A1A78A4C9CAFCA42CEDC2C2F" ma:contentTypeVersion="15" ma:contentTypeDescription="Create a new document." ma:contentTypeScope="" ma:versionID="b6bbfe8daa3237a10747bba5c1fc2d81">
  <xsd:schema xmlns:xsd="http://www.w3.org/2001/XMLSchema" xmlns:xs="http://www.w3.org/2001/XMLSchema" xmlns:p="http://schemas.microsoft.com/office/2006/metadata/properties" xmlns:ns2="0f29e82f-5e0e-401f-8136-c00f2626832a" xmlns:ns3="6892d4d8-1775-49ac-8ac5-090331455f15" targetNamespace="http://schemas.microsoft.com/office/2006/metadata/properties" ma:root="true" ma:fieldsID="3a26388f585d0d8fb932a9c2d246c9cd" ns2:_="" ns3:_="">
    <xsd:import namespace="0f29e82f-5e0e-401f-8136-c00f2626832a"/>
    <xsd:import namespace="6892d4d8-1775-49ac-8ac5-090331455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9e82f-5e0e-401f-8136-c00f26268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92d4d8-1775-49ac-8ac5-090331455f1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94dfa44-8361-4d56-b74a-9ba61fbd0368}" ma:internalName="TaxCatchAll" ma:showField="CatchAllData" ma:web="6892d4d8-1775-49ac-8ac5-090331455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92d4d8-1775-49ac-8ac5-090331455f15" xsi:nil="true"/>
    <lcf76f155ced4ddcb4097134ff3c332f xmlns="0f29e82f-5e0e-401f-8136-c00f262683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05DC96-F81C-4A3E-9C8C-13C3709D6956}">
  <ds:schemaRefs>
    <ds:schemaRef ds:uri="http://schemas.microsoft.com/sharepoint/v3/contenttype/forms"/>
  </ds:schemaRefs>
</ds:datastoreItem>
</file>

<file path=customXml/itemProps2.xml><?xml version="1.0" encoding="utf-8"?>
<ds:datastoreItem xmlns:ds="http://schemas.openxmlformats.org/officeDocument/2006/customXml" ds:itemID="{48C4234B-1F56-44ED-B0EC-A8D92E754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9e82f-5e0e-401f-8136-c00f2626832a"/>
    <ds:schemaRef ds:uri="6892d4d8-1775-49ac-8ac5-090331455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45D27A-EAD1-4C45-8169-FB97DA516C88}">
  <ds:schemaRefs>
    <ds:schemaRef ds:uri="http://purl.org/dc/elements/1.1/"/>
    <ds:schemaRef ds:uri="http://schemas.microsoft.com/office/2006/metadata/properties"/>
    <ds:schemaRef ds:uri="6892d4d8-1775-49ac-8ac5-090331455f15"/>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f29e82f-5e0e-401f-8136-c00f2626832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373</TotalTime>
  <Words>767</Words>
  <Application>Microsoft Office PowerPoint</Application>
  <PresentationFormat>Widescreen</PresentationFormat>
  <Paragraphs>74</Paragraphs>
  <Slides>9</Slides>
  <Notes>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-apple-system</vt:lpstr>
      <vt:lpstr>Arial</vt:lpstr>
      <vt:lpstr>Calibri</vt:lpstr>
      <vt:lpstr>Courier New</vt:lpstr>
      <vt:lpstr>FS Meridian</vt:lpstr>
      <vt:lpstr>Mind Meridian</vt:lpstr>
      <vt:lpstr>Street Corner</vt:lpstr>
      <vt:lpstr>Ubuntu</vt:lpstr>
      <vt:lpstr>Verdana</vt:lpstr>
      <vt:lpstr>Verdana Pro SemiBold</vt:lpstr>
      <vt:lpstr>Wingdings</vt:lpstr>
      <vt:lpstr>Mind main backgrounds</vt:lpstr>
      <vt:lpstr>Section breakers</vt:lpstr>
      <vt:lpstr>Mental Health &amp; Cost of Living</vt:lpstr>
      <vt:lpstr>Outline</vt:lpstr>
      <vt:lpstr>Context: Impact of Pandemic</vt:lpstr>
      <vt:lpstr>Mental Health &amp; Poverty</vt:lpstr>
      <vt:lpstr>Impact of Cost of Living</vt:lpstr>
      <vt:lpstr>Safeguarding: a definition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&amp; Campaigns</dc:title>
  <dc:creator>Simon Jones</dc:creator>
  <cp:lastModifiedBy>Bronwen Lloyd (Public Health Wales  - No. 2 Capital Quarter)</cp:lastModifiedBy>
  <cp:revision>4</cp:revision>
  <dcterms:created xsi:type="dcterms:W3CDTF">2022-06-09T08:39:43Z</dcterms:created>
  <dcterms:modified xsi:type="dcterms:W3CDTF">2023-03-16T15:47:20Z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0x01010007FD1BE4A1A78A4C9CAFCA42CEDC2C2F</vt:lpwstr>
  </property>
</Properties>
</file>